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317" r:id="rId3"/>
    <p:sldId id="318" r:id="rId4"/>
    <p:sldId id="319" r:id="rId5"/>
    <p:sldId id="320" r:id="rId6"/>
    <p:sldId id="321" r:id="rId7"/>
    <p:sldId id="322" r:id="rId8"/>
    <p:sldId id="323" r:id="rId9"/>
    <p:sldId id="324" r:id="rId10"/>
    <p:sldId id="325" r:id="rId11"/>
    <p:sldId id="326" r:id="rId12"/>
    <p:sldId id="361"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60" r:id="rId57"/>
    <p:sldId id="362" r:id="rId58"/>
    <p:sldId id="363" r:id="rId59"/>
    <p:sldId id="364" r:id="rId60"/>
    <p:sldId id="365" r:id="rId61"/>
    <p:sldId id="366" r:id="rId62"/>
    <p:sldId id="367" r:id="rId63"/>
    <p:sldId id="368" r:id="rId64"/>
    <p:sldId id="33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87" autoAdjust="0"/>
    <p:restoredTop sz="94660"/>
  </p:normalViewPr>
  <p:slideViewPr>
    <p:cSldViewPr>
      <p:cViewPr varScale="1">
        <p:scale>
          <a:sx n="62" d="100"/>
          <a:sy n="62" d="100"/>
        </p:scale>
        <p:origin x="964" y="44"/>
      </p:cViewPr>
      <p:guideLst>
        <p:guide orient="horz" pos="2160"/>
        <p:guide pos="384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1/24/2025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1/24/2025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425D3-3439-404A-93A1-697D43ECE8AA}" type="slidenum">
              <a:rPr lang="en-IN" smtClean="0"/>
              <a:pPr/>
              <a:t>2</a:t>
            </a:fld>
            <a:endParaRPr lang="en-IN"/>
          </a:p>
        </p:txBody>
      </p:sp>
    </p:spTree>
    <p:extLst>
      <p:ext uri="{BB962C8B-B14F-4D97-AF65-F5344CB8AC3E}">
        <p14:creationId xmlns:p14="http://schemas.microsoft.com/office/powerpoint/2010/main" val="675832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425D3-3439-404A-93A1-697D43ECE8AA}" type="slidenum">
              <a:rPr lang="en-IN" smtClean="0"/>
              <a:pPr/>
              <a:t>3</a:t>
            </a:fld>
            <a:endParaRPr lang="en-IN"/>
          </a:p>
        </p:txBody>
      </p:sp>
    </p:spTree>
    <p:extLst>
      <p:ext uri="{BB962C8B-B14F-4D97-AF65-F5344CB8AC3E}">
        <p14:creationId xmlns:p14="http://schemas.microsoft.com/office/powerpoint/2010/main" val="675832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27F877E-E541-4CF0-9C5D-FE57091354DE}" type="datetime1">
              <a:rPr lang="en-US" smtClean="0"/>
              <a:pPr/>
              <a:t>1/24/2025</a:t>
            </a:fld>
            <a:endParaRPr lang="en-US"/>
          </a:p>
        </p:txBody>
      </p:sp>
      <p:sp>
        <p:nvSpPr>
          <p:cNvPr id="5" name="Footer Placeholder 4"/>
          <p:cNvSpPr>
            <a:spLocks noGrp="1"/>
          </p:cNvSpPr>
          <p:nvPr>
            <p:ph type="ftr" sz="quarter" idx="11"/>
          </p:nvPr>
        </p:nvSpPr>
        <p:spPr/>
        <p:txBody>
          <a:bodyPr/>
          <a:lstStyle/>
          <a:p>
            <a:r>
              <a:rPr lang="en-US"/>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0E4FAD-F1CD-4000-9E76-3E09B5117EC1}" type="datetime1">
              <a:rPr lang="en-US" smtClean="0"/>
              <a:pPr/>
              <a:t>1/24/2025</a:t>
            </a:fld>
            <a:endParaRPr lang="en-US"/>
          </a:p>
        </p:txBody>
      </p:sp>
      <p:sp>
        <p:nvSpPr>
          <p:cNvPr id="5" name="Footer Placeholder 4"/>
          <p:cNvSpPr>
            <a:spLocks noGrp="1"/>
          </p:cNvSpPr>
          <p:nvPr>
            <p:ph type="ftr" sz="quarter" idx="11"/>
          </p:nvPr>
        </p:nvSpPr>
        <p:spPr/>
        <p:txBody>
          <a:bodyPr/>
          <a:lstStyle/>
          <a:p>
            <a:r>
              <a:rPr lang="en-US"/>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0F47AA-C66A-44B6-992B-77E30688C2B4}" type="datetime1">
              <a:rPr lang="en-US" smtClean="0"/>
              <a:pPr/>
              <a:t>1/24/2025</a:t>
            </a:fld>
            <a:endParaRPr lang="en-US"/>
          </a:p>
        </p:txBody>
      </p:sp>
      <p:sp>
        <p:nvSpPr>
          <p:cNvPr id="5" name="Footer Placeholder 4"/>
          <p:cNvSpPr>
            <a:spLocks noGrp="1"/>
          </p:cNvSpPr>
          <p:nvPr>
            <p:ph type="ftr" sz="quarter" idx="11"/>
          </p:nvPr>
        </p:nvSpPr>
        <p:spPr/>
        <p:txBody>
          <a:bodyPr/>
          <a:lstStyle/>
          <a:p>
            <a:r>
              <a:rPr lang="en-US"/>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B5DF74-0636-4B7E-B688-C92430C532AB}" type="datetime1">
              <a:rPr lang="en-US" smtClean="0"/>
              <a:pPr/>
              <a:t>1/24/2025</a:t>
            </a:fld>
            <a:endParaRPr lang="en-US"/>
          </a:p>
        </p:txBody>
      </p:sp>
      <p:sp>
        <p:nvSpPr>
          <p:cNvPr id="5" name="Footer Placeholder 4"/>
          <p:cNvSpPr>
            <a:spLocks noGrp="1"/>
          </p:cNvSpPr>
          <p:nvPr>
            <p:ph type="ftr" sz="quarter" idx="11"/>
          </p:nvPr>
        </p:nvSpPr>
        <p:spPr/>
        <p:txBody>
          <a:bodyPr/>
          <a:lstStyle/>
          <a:p>
            <a:r>
              <a:rPr lang="en-US"/>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025AD-8303-4818-AEF8-2F555F93C3DE}" type="datetime1">
              <a:rPr lang="en-US" smtClean="0"/>
              <a:pPr/>
              <a:t>1/24/2025</a:t>
            </a:fld>
            <a:endParaRPr lang="en-US"/>
          </a:p>
        </p:txBody>
      </p:sp>
      <p:sp>
        <p:nvSpPr>
          <p:cNvPr id="5" name="Footer Placeholder 4"/>
          <p:cNvSpPr>
            <a:spLocks noGrp="1"/>
          </p:cNvSpPr>
          <p:nvPr>
            <p:ph type="ftr" sz="quarter" idx="11"/>
          </p:nvPr>
        </p:nvSpPr>
        <p:spPr/>
        <p:txBody>
          <a:bodyPr/>
          <a:lstStyle/>
          <a:p>
            <a:r>
              <a:rPr lang="en-US"/>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4C25C0-26E4-4740-A3C1-76DEBB26CA39}" type="datetime1">
              <a:rPr lang="en-US" smtClean="0"/>
              <a:pPr/>
              <a:t>1/24/2025</a:t>
            </a:fld>
            <a:endParaRPr lang="en-US"/>
          </a:p>
        </p:txBody>
      </p:sp>
      <p:sp>
        <p:nvSpPr>
          <p:cNvPr id="6" name="Footer Placeholder 5"/>
          <p:cNvSpPr>
            <a:spLocks noGrp="1"/>
          </p:cNvSpPr>
          <p:nvPr>
            <p:ph type="ftr" sz="quarter" idx="11"/>
          </p:nvPr>
        </p:nvSpPr>
        <p:spPr/>
        <p:txBody>
          <a:bodyPr/>
          <a:lstStyle/>
          <a:p>
            <a:r>
              <a:rPr lang="en-US"/>
              <a:t>Faculty Name             Subject code and abbreviation                Unit Number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28002D-C390-4C4A-A039-214EA62E0C17}" type="datetime1">
              <a:rPr lang="en-US" smtClean="0"/>
              <a:pPr/>
              <a:t>1/24/2025</a:t>
            </a:fld>
            <a:endParaRPr lang="en-US"/>
          </a:p>
        </p:txBody>
      </p:sp>
      <p:sp>
        <p:nvSpPr>
          <p:cNvPr id="8" name="Footer Placeholder 7"/>
          <p:cNvSpPr>
            <a:spLocks noGrp="1"/>
          </p:cNvSpPr>
          <p:nvPr>
            <p:ph type="ftr" sz="quarter" idx="11"/>
          </p:nvPr>
        </p:nvSpPr>
        <p:spPr/>
        <p:txBody>
          <a:bodyPr/>
          <a:lstStyle/>
          <a:p>
            <a:r>
              <a:rPr lang="en-US"/>
              <a:t>Faculty Name             Subject code and abbreviation                Unit Number</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5104E6-E2C5-4135-B66B-A5DEB5F30595}" type="datetime1">
              <a:rPr lang="en-US" smtClean="0"/>
              <a:pPr/>
              <a:t>1/24/2025</a:t>
            </a:fld>
            <a:endParaRPr lang="en-US"/>
          </a:p>
        </p:txBody>
      </p:sp>
      <p:sp>
        <p:nvSpPr>
          <p:cNvPr id="4" name="Footer Placeholder 3"/>
          <p:cNvSpPr>
            <a:spLocks noGrp="1"/>
          </p:cNvSpPr>
          <p:nvPr>
            <p:ph type="ftr" sz="quarter" idx="11"/>
          </p:nvPr>
        </p:nvSpPr>
        <p:spPr/>
        <p:txBody>
          <a:bodyPr/>
          <a:lstStyle/>
          <a:p>
            <a:r>
              <a:rPr lang="en-US"/>
              <a:t>Faculty Name             Subject code and abbreviation                Unit Number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E66EB-B766-47B3-AD84-E2DC940F14AD}" type="datetime1">
              <a:rPr lang="en-US" smtClean="0"/>
              <a:pPr/>
              <a:t>1/24/2025</a:t>
            </a:fld>
            <a:endParaRPr lang="en-US"/>
          </a:p>
        </p:txBody>
      </p:sp>
      <p:sp>
        <p:nvSpPr>
          <p:cNvPr id="3" name="Footer Placeholder 2"/>
          <p:cNvSpPr>
            <a:spLocks noGrp="1"/>
          </p:cNvSpPr>
          <p:nvPr>
            <p:ph type="ftr" sz="quarter" idx="11"/>
          </p:nvPr>
        </p:nvSpPr>
        <p:spPr/>
        <p:txBody>
          <a:bodyPr/>
          <a:lstStyle/>
          <a:p>
            <a:r>
              <a:rPr lang="en-US"/>
              <a:t>Faculty Name             Subject code and abbreviation                Unit Number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ABB209-01F0-42DB-9CDF-2CFB9507E1FD}" type="datetime1">
              <a:rPr lang="en-US" smtClean="0"/>
              <a:pPr/>
              <a:t>1/24/2025</a:t>
            </a:fld>
            <a:endParaRPr lang="en-US"/>
          </a:p>
        </p:txBody>
      </p:sp>
      <p:sp>
        <p:nvSpPr>
          <p:cNvPr id="6" name="Footer Placeholder 5"/>
          <p:cNvSpPr>
            <a:spLocks noGrp="1"/>
          </p:cNvSpPr>
          <p:nvPr>
            <p:ph type="ftr" sz="quarter" idx="11"/>
          </p:nvPr>
        </p:nvSpPr>
        <p:spPr/>
        <p:txBody>
          <a:bodyPr/>
          <a:lstStyle/>
          <a:p>
            <a:r>
              <a:rPr lang="en-US"/>
              <a:t>Faculty Name             Subject code and abbreviation                Unit Number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3CF176-075F-4090-8288-838FFA053F00}" type="datetime1">
              <a:rPr lang="en-US" smtClean="0"/>
              <a:pPr/>
              <a:t>1/24/2025</a:t>
            </a:fld>
            <a:endParaRPr lang="en-US"/>
          </a:p>
        </p:txBody>
      </p:sp>
      <p:sp>
        <p:nvSpPr>
          <p:cNvPr id="6" name="Footer Placeholder 5"/>
          <p:cNvSpPr>
            <a:spLocks noGrp="1"/>
          </p:cNvSpPr>
          <p:nvPr>
            <p:ph type="ftr" sz="quarter" idx="11"/>
          </p:nvPr>
        </p:nvSpPr>
        <p:spPr/>
        <p:txBody>
          <a:bodyPr/>
          <a:lstStyle/>
          <a:p>
            <a:r>
              <a:rPr lang="en-US"/>
              <a:t>Faculty Name             Subject code and abbreviation                Unit Number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73F92-5234-4A8B-8DDA-8477AADCC01B}" type="datetime1">
              <a:rPr lang="en-US" smtClean="0"/>
              <a:pPr/>
              <a:t>1/24/2025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Faculty Name             Subject code and abbreviation                Unit Number</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cHSR_1U0ki8" TargetMode="External"/><Relationship Id="rId3" Type="http://schemas.openxmlformats.org/officeDocument/2006/relationships/hyperlink" Target="https://www.youtube.com/watch?v=dRG5JP6zxck" TargetMode="External"/><Relationship Id="rId7" Type="http://schemas.openxmlformats.org/officeDocument/2006/relationships/hyperlink" Target="https://www.youtube.com/watch?v=a5ovw-B60as"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www.tableau.com/academic/students" TargetMode="External"/><Relationship Id="rId5" Type="http://schemas.openxmlformats.org/officeDocument/2006/relationships/hyperlink" Target="https://www.youtube.com/watch?v=KPc6950u0TE" TargetMode="External"/><Relationship Id="rId4" Type="http://schemas.openxmlformats.org/officeDocument/2006/relationships/hyperlink" Target="https://www.youtube.com/watch?v=jkCCnwvO_fg"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help.tableau.com/current/guides/get-started-tutorial/en-us/get-started-tutorial-build.htm" TargetMode="External"/><Relationship Id="rId3" Type="http://schemas.openxmlformats.org/officeDocument/2006/relationships/hyperlink" Target="https://help.tableau.com/current/guides/get-started-tutorial/en-us/get-started-tutorial-connect.htm" TargetMode="External"/><Relationship Id="rId7" Type="http://schemas.openxmlformats.org/officeDocument/2006/relationships/hyperlink" Target="https://help.tableau.com/current/guides/get-started-tutorial/en-us/get-started-tutorial-drilldown.htm"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help.tableau.com/current/guides/get-started-tutorial/en-us/get-started-tutorial-explore.htm" TargetMode="External"/><Relationship Id="rId5" Type="http://schemas.openxmlformats.org/officeDocument/2006/relationships/hyperlink" Target="https://help.tableau.com/current/guides/get-started-tutorial/en-us/get-started-tutorial-focus.htm" TargetMode="External"/><Relationship Id="rId10" Type="http://schemas.openxmlformats.org/officeDocument/2006/relationships/hyperlink" Target="https://help.tableau.com/current/guides/get-started-tutorial/en-us/get-started-tutorial-share.htm" TargetMode="External"/><Relationship Id="rId4" Type="http://schemas.openxmlformats.org/officeDocument/2006/relationships/hyperlink" Target="https://help.tableau.com/current/guides/get-started-tutorial/en-us/get-started-tutorial-drag.htm" TargetMode="External"/><Relationship Id="rId9" Type="http://schemas.openxmlformats.org/officeDocument/2006/relationships/hyperlink" Target="https://help.tableau.com/current/guides/get-started-tutorial/en-us/get-started-tutorial-story.ht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onlinehelp.tableau.com/current/pro/desktop/en-us/calculations_aggregation.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help.tableau.com/current/pro/desktop/en-us/formatting_workbook.htm"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help.tableau.com/current/pro/desktop/en-us/view_parts.htm"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err="1"/>
              <a:t>Noida</a:t>
            </a:r>
            <a:r>
              <a:rPr lang="en-US" sz="2800" dirty="0"/>
              <a:t> Institute of Engineering and Technology, Greater </a:t>
            </a:r>
            <a:r>
              <a:rPr lang="en-US" sz="2800" dirty="0" err="1"/>
              <a:t>Noida</a:t>
            </a:r>
            <a:endParaRPr lang="en-US" sz="2800" dirty="0"/>
          </a:p>
        </p:txBody>
      </p:sp>
      <p:sp>
        <p:nvSpPr>
          <p:cNvPr id="3" name="Subtitle 2"/>
          <p:cNvSpPr>
            <a:spLocks noGrp="1"/>
          </p:cNvSpPr>
          <p:nvPr>
            <p:ph type="subTitle" idx="1"/>
          </p:nvPr>
        </p:nvSpPr>
        <p:spPr>
          <a:xfrm>
            <a:off x="1828800" y="1213837"/>
            <a:ext cx="9448800" cy="767363"/>
          </a:xfrm>
          <a:ln>
            <a:solidFill>
              <a:schemeClr val="accent2"/>
            </a:solidFill>
          </a:ln>
        </p:spPr>
        <p:style>
          <a:lnRef idx="2">
            <a:schemeClr val="accent5"/>
          </a:lnRef>
          <a:fillRef idx="1">
            <a:schemeClr val="lt1"/>
          </a:fillRef>
          <a:effectRef idx="0">
            <a:schemeClr val="accent5"/>
          </a:effectRef>
          <a:fontRef idx="minor">
            <a:schemeClr val="dk1"/>
          </a:fontRef>
        </p:style>
        <p:txBody>
          <a:bodyPr>
            <a:normAutofit fontScale="55000" lnSpcReduction="20000"/>
          </a:bodyPr>
          <a:lstStyle/>
          <a:p>
            <a:r>
              <a:rPr lang="en-US" sz="7200" b="1" dirty="0">
                <a:solidFill>
                  <a:schemeClr val="tx1"/>
                </a:solidFill>
              </a:rPr>
              <a:t>TABLEAU</a:t>
            </a:r>
            <a:br>
              <a:rPr lang="en-US" sz="2500" dirty="0">
                <a:solidFill>
                  <a:schemeClr val="tx1"/>
                </a:solidFill>
              </a:rPr>
            </a:br>
            <a:endParaRPr lang="en-US" sz="2500" dirty="0">
              <a:solidFill>
                <a:schemeClr val="tx1"/>
              </a:solidFill>
            </a:endParaRPr>
          </a:p>
        </p:txBody>
      </p:sp>
      <p:sp>
        <p:nvSpPr>
          <p:cNvPr id="6" name="Subtitle 2"/>
          <p:cNvSpPr txBox="1">
            <a:spLocks/>
          </p:cNvSpPr>
          <p:nvPr/>
        </p:nvSpPr>
        <p:spPr>
          <a:xfrm>
            <a:off x="8991600" y="4222750"/>
            <a:ext cx="3048000" cy="17526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US" sz="2400" dirty="0">
                <a:solidFill>
                  <a:schemeClr val="tx1"/>
                </a:solidFill>
              </a:rPr>
              <a:t>Mona Devi</a:t>
            </a:r>
          </a:p>
          <a:p>
            <a:pPr lvl="0" algn="ctr">
              <a:spcBef>
                <a:spcPct val="20000"/>
              </a:spcBef>
              <a:defRPr/>
            </a:pPr>
            <a:r>
              <a:rPr lang="en-US" sz="2400" dirty="0">
                <a:solidFill>
                  <a:schemeClr val="tx1"/>
                </a:solidFill>
              </a:rPr>
              <a:t>Assistant professor</a:t>
            </a:r>
          </a:p>
          <a:p>
            <a:pPr lvl="0" algn="ctr">
              <a:spcBef>
                <a:spcPct val="20000"/>
              </a:spcBef>
              <a:defRPr/>
            </a:pPr>
            <a:r>
              <a:rPr lang="en-US" sz="2400" dirty="0">
                <a:solidFill>
                  <a:schemeClr val="tx1"/>
                </a:solidFill>
              </a:rPr>
              <a:t>CSE-DS </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1905000" y="5943600"/>
            <a:ext cx="533400" cy="533400"/>
          </a:xfrm>
          <a:prstGeom prst="rect">
            <a:avLst/>
          </a:prstGeom>
          <a:noFill/>
        </p:spPr>
      </p:pic>
      <p:sp>
        <p:nvSpPr>
          <p:cNvPr id="9" name="Date Placeholder 8"/>
          <p:cNvSpPr>
            <a:spLocks noGrp="1"/>
          </p:cNvSpPr>
          <p:nvPr>
            <p:ph type="dt" sz="half" idx="10"/>
          </p:nvPr>
        </p:nvSpPr>
        <p:spPr>
          <a:xfrm>
            <a:off x="1905000" y="6492876"/>
            <a:ext cx="2133600" cy="365125"/>
          </a:xfrm>
        </p:spPr>
        <p:txBody>
          <a:bodyPr/>
          <a:lstStyle/>
          <a:p>
            <a:fld id="{38801551-5877-4C21-9B34-9746B04ED5CA}" type="datetime1">
              <a:rPr lang="en-US" smtClean="0"/>
              <a:pPr/>
              <a:t>1/24/2025</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9677400" y="2508250"/>
            <a:ext cx="1524000" cy="1524000"/>
          </a:xfrm>
          <a:prstGeom prst="rect">
            <a:avLst/>
          </a:prstGeom>
          <a:noFill/>
        </p:spPr>
      </p:pic>
      <p:sp>
        <p:nvSpPr>
          <p:cNvPr id="12" name="Subtitle 2"/>
          <p:cNvSpPr txBox="1">
            <a:spLocks/>
          </p:cNvSpPr>
          <p:nvPr/>
        </p:nvSpPr>
        <p:spPr>
          <a:xfrm>
            <a:off x="381000" y="2895600"/>
            <a:ext cx="2057400" cy="5334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500" dirty="0">
                <a:solidFill>
                  <a:schemeClr val="tx1"/>
                </a:solidFill>
              </a:rPr>
              <a:t>Unit: 3</a:t>
            </a:r>
          </a:p>
        </p:txBody>
      </p:sp>
      <p:sp>
        <p:nvSpPr>
          <p:cNvPr id="13" name="Footer Placeholder 12"/>
          <p:cNvSpPr>
            <a:spLocks noGrp="1"/>
          </p:cNvSpPr>
          <p:nvPr>
            <p:ph type="ftr" sz="quarter" idx="11"/>
          </p:nvPr>
        </p:nvSpPr>
        <p:spPr>
          <a:xfrm>
            <a:off x="3810000" y="6248401"/>
            <a:ext cx="5029200" cy="365125"/>
          </a:xfrm>
        </p:spPr>
        <p:txBody>
          <a:bodyPr/>
          <a:lstStyle/>
          <a:p>
            <a:r>
              <a:rPr lang="en-US" dirty="0"/>
              <a:t>Ms. Mona Devi             ACSDS0602  BI            Unit  3</a:t>
            </a:r>
          </a:p>
        </p:txBody>
      </p:sp>
      <p:sp>
        <p:nvSpPr>
          <p:cNvPr id="14" name="Subtitle 2"/>
          <p:cNvSpPr txBox="1">
            <a:spLocks/>
          </p:cNvSpPr>
          <p:nvPr/>
        </p:nvSpPr>
        <p:spPr>
          <a:xfrm>
            <a:off x="341671" y="3749675"/>
            <a:ext cx="4191000" cy="8382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10000"/>
          </a:bodyPr>
          <a:lstStyle/>
          <a:p>
            <a:pPr lvl="0" algn="ctr">
              <a:spcBef>
                <a:spcPct val="20000"/>
              </a:spcBef>
              <a:defRPr/>
            </a:pPr>
            <a:r>
              <a:rPr lang="en-US" sz="2000" dirty="0">
                <a:solidFill>
                  <a:schemeClr val="tx1"/>
                </a:solidFill>
              </a:rPr>
              <a:t>Business Intelligence and Data Visualization</a:t>
            </a:r>
          </a:p>
          <a:p>
            <a:pPr lvl="0" algn="ctr">
              <a:spcBef>
                <a:spcPct val="20000"/>
              </a:spcBef>
              <a:defRPr/>
            </a:pPr>
            <a:r>
              <a:rPr lang="en-US" sz="2000" dirty="0"/>
              <a:t>(ACSDS0602)</a:t>
            </a:r>
            <a:endParaRPr lang="en-US" sz="2000" dirty="0">
              <a:solidFill>
                <a:schemeClr val="tx1"/>
              </a:solidFill>
            </a:endParaRPr>
          </a:p>
        </p:txBody>
      </p:sp>
      <p:sp>
        <p:nvSpPr>
          <p:cNvPr id="15" name="Subtitle 2"/>
          <p:cNvSpPr txBox="1">
            <a:spLocks/>
          </p:cNvSpPr>
          <p:nvPr/>
        </p:nvSpPr>
        <p:spPr>
          <a:xfrm>
            <a:off x="341671" y="4908550"/>
            <a:ext cx="4191000" cy="838200"/>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000" dirty="0">
                <a:solidFill>
                  <a:schemeClr val="tx1"/>
                </a:solidFill>
              </a:rPr>
              <a:t>Course Details</a:t>
            </a:r>
            <a:br>
              <a:rPr lang="en-US" sz="2000" dirty="0">
                <a:solidFill>
                  <a:schemeClr val="tx1"/>
                </a:solidFill>
              </a:rPr>
            </a:br>
            <a:r>
              <a:rPr lang="en-US" sz="2000" dirty="0">
                <a:solidFill>
                  <a:schemeClr val="tx1"/>
                </a:solidFill>
              </a:rPr>
              <a:t>( B Tech 6</a:t>
            </a:r>
            <a:r>
              <a:rPr lang="en-US" sz="2000" baseline="30000" dirty="0">
                <a:solidFill>
                  <a:schemeClr val="tx1"/>
                </a:solidFill>
              </a:rPr>
              <a:t>th</a:t>
            </a:r>
            <a:r>
              <a:rPr lang="en-US" sz="2000" dirty="0">
                <a:solidFill>
                  <a:schemeClr val="tx1"/>
                </a:solidFill>
              </a:rPr>
              <a:t> Sem)</a:t>
            </a:r>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graphicFrame>
        <p:nvGraphicFramePr>
          <p:cNvPr id="8" name="Table 7"/>
          <p:cNvGraphicFramePr>
            <a:graphicFrameLocks noGrp="1"/>
          </p:cNvGraphicFramePr>
          <p:nvPr/>
        </p:nvGraphicFramePr>
        <p:xfrm>
          <a:off x="508000" y="990602"/>
          <a:ext cx="11277605" cy="4952997"/>
        </p:xfrm>
        <a:graphic>
          <a:graphicData uri="http://schemas.openxmlformats.org/drawingml/2006/table">
            <a:tbl>
              <a:tblPr firstRow="1" bandRow="1">
                <a:tableStyleId>{93296810-A885-4BE3-A3E7-6D5BEEA58F35}</a:tableStyleId>
              </a:tblPr>
              <a:tblGrid>
                <a:gridCol w="704840">
                  <a:extLst>
                    <a:ext uri="{9D8B030D-6E8A-4147-A177-3AD203B41FA5}">
                      <a16:colId xmlns:a16="http://schemas.microsoft.com/office/drawing/2014/main" val="20000"/>
                    </a:ext>
                  </a:extLst>
                </a:gridCol>
                <a:gridCol w="704851">
                  <a:extLst>
                    <a:ext uri="{9D8B030D-6E8A-4147-A177-3AD203B41FA5}">
                      <a16:colId xmlns:a16="http://schemas.microsoft.com/office/drawing/2014/main" val="20001"/>
                    </a:ext>
                  </a:extLst>
                </a:gridCol>
                <a:gridCol w="704851">
                  <a:extLst>
                    <a:ext uri="{9D8B030D-6E8A-4147-A177-3AD203B41FA5}">
                      <a16:colId xmlns:a16="http://schemas.microsoft.com/office/drawing/2014/main" val="20002"/>
                    </a:ext>
                  </a:extLst>
                </a:gridCol>
                <a:gridCol w="704851">
                  <a:extLst>
                    <a:ext uri="{9D8B030D-6E8A-4147-A177-3AD203B41FA5}">
                      <a16:colId xmlns:a16="http://schemas.microsoft.com/office/drawing/2014/main" val="20003"/>
                    </a:ext>
                  </a:extLst>
                </a:gridCol>
                <a:gridCol w="704851">
                  <a:extLst>
                    <a:ext uri="{9D8B030D-6E8A-4147-A177-3AD203B41FA5}">
                      <a16:colId xmlns:a16="http://schemas.microsoft.com/office/drawing/2014/main" val="20004"/>
                    </a:ext>
                  </a:extLst>
                </a:gridCol>
                <a:gridCol w="704851">
                  <a:extLst>
                    <a:ext uri="{9D8B030D-6E8A-4147-A177-3AD203B41FA5}">
                      <a16:colId xmlns:a16="http://schemas.microsoft.com/office/drawing/2014/main" val="20005"/>
                    </a:ext>
                  </a:extLst>
                </a:gridCol>
                <a:gridCol w="704851">
                  <a:extLst>
                    <a:ext uri="{9D8B030D-6E8A-4147-A177-3AD203B41FA5}">
                      <a16:colId xmlns:a16="http://schemas.microsoft.com/office/drawing/2014/main" val="20006"/>
                    </a:ext>
                  </a:extLst>
                </a:gridCol>
                <a:gridCol w="704851">
                  <a:extLst>
                    <a:ext uri="{9D8B030D-6E8A-4147-A177-3AD203B41FA5}">
                      <a16:colId xmlns:a16="http://schemas.microsoft.com/office/drawing/2014/main" val="20007"/>
                    </a:ext>
                  </a:extLst>
                </a:gridCol>
                <a:gridCol w="704851">
                  <a:extLst>
                    <a:ext uri="{9D8B030D-6E8A-4147-A177-3AD203B41FA5}">
                      <a16:colId xmlns:a16="http://schemas.microsoft.com/office/drawing/2014/main" val="20008"/>
                    </a:ext>
                  </a:extLst>
                </a:gridCol>
                <a:gridCol w="704851">
                  <a:extLst>
                    <a:ext uri="{9D8B030D-6E8A-4147-A177-3AD203B41FA5}">
                      <a16:colId xmlns:a16="http://schemas.microsoft.com/office/drawing/2014/main" val="20009"/>
                    </a:ext>
                  </a:extLst>
                </a:gridCol>
                <a:gridCol w="704851">
                  <a:extLst>
                    <a:ext uri="{9D8B030D-6E8A-4147-A177-3AD203B41FA5}">
                      <a16:colId xmlns:a16="http://schemas.microsoft.com/office/drawing/2014/main" val="20010"/>
                    </a:ext>
                  </a:extLst>
                </a:gridCol>
                <a:gridCol w="704851">
                  <a:extLst>
                    <a:ext uri="{9D8B030D-6E8A-4147-A177-3AD203B41FA5}">
                      <a16:colId xmlns:a16="http://schemas.microsoft.com/office/drawing/2014/main" val="20011"/>
                    </a:ext>
                  </a:extLst>
                </a:gridCol>
                <a:gridCol w="704851">
                  <a:extLst>
                    <a:ext uri="{9D8B030D-6E8A-4147-A177-3AD203B41FA5}">
                      <a16:colId xmlns:a16="http://schemas.microsoft.com/office/drawing/2014/main" val="20012"/>
                    </a:ext>
                  </a:extLst>
                </a:gridCol>
                <a:gridCol w="704851">
                  <a:extLst>
                    <a:ext uri="{9D8B030D-6E8A-4147-A177-3AD203B41FA5}">
                      <a16:colId xmlns:a16="http://schemas.microsoft.com/office/drawing/2014/main" val="20013"/>
                    </a:ext>
                  </a:extLst>
                </a:gridCol>
                <a:gridCol w="704851">
                  <a:extLst>
                    <a:ext uri="{9D8B030D-6E8A-4147-A177-3AD203B41FA5}">
                      <a16:colId xmlns:a16="http://schemas.microsoft.com/office/drawing/2014/main" val="20014"/>
                    </a:ext>
                  </a:extLst>
                </a:gridCol>
                <a:gridCol w="704851">
                  <a:extLst>
                    <a:ext uri="{9D8B030D-6E8A-4147-A177-3AD203B41FA5}">
                      <a16:colId xmlns:a16="http://schemas.microsoft.com/office/drawing/2014/main" val="20015"/>
                    </a:ext>
                  </a:extLst>
                </a:gridCol>
              </a:tblGrid>
              <a:tr h="707571">
                <a:tc>
                  <a:txBody>
                    <a:bodyPr/>
                    <a:lstStyle/>
                    <a:p>
                      <a:pPr algn="ctr" fontAlgn="ctr"/>
                      <a:r>
                        <a:rPr lang="en-US" sz="1800" u="none" strike="noStrike" dirty="0"/>
                        <a:t> </a:t>
                      </a:r>
                      <a:endParaRPr lang="en-US" sz="1800" b="0" i="0" u="none" strike="noStrike" dirty="0">
                        <a:solidFill>
                          <a:srgbClr val="000000"/>
                        </a:solidFill>
                        <a:latin typeface="Arial"/>
                      </a:endParaRPr>
                    </a:p>
                  </a:txBody>
                  <a:tcPr marL="12700" marR="12700" marT="9525" marB="0" anchor="ctr"/>
                </a:tc>
                <a:tc>
                  <a:txBody>
                    <a:bodyPr/>
                    <a:lstStyle/>
                    <a:p>
                      <a:pPr algn="ctr" rtl="0" fontAlgn="ctr"/>
                      <a:r>
                        <a:rPr lang="en-US" sz="1400" u="none" strike="noStrike" dirty="0"/>
                        <a:t>PO1 </a:t>
                      </a:r>
                      <a:endParaRPr lang="en-US" sz="1400" b="1" i="0" u="none" strike="noStrike" dirty="0">
                        <a:solidFill>
                          <a:srgbClr val="FFFFFF"/>
                        </a:solidFill>
                        <a:latin typeface="Calibri"/>
                      </a:endParaRPr>
                    </a:p>
                  </a:txBody>
                  <a:tcPr marL="12700" marR="12700" marT="9525" marB="0" anchor="ctr"/>
                </a:tc>
                <a:tc>
                  <a:txBody>
                    <a:bodyPr/>
                    <a:lstStyle/>
                    <a:p>
                      <a:pPr algn="ctr" rtl="0" fontAlgn="ctr"/>
                      <a:r>
                        <a:rPr lang="en-US" sz="1400" u="none" strike="noStrike" dirty="0"/>
                        <a:t>PO2 </a:t>
                      </a:r>
                      <a:endParaRPr lang="en-US" sz="1400" b="1" i="0" u="none" strike="noStrike" dirty="0">
                        <a:solidFill>
                          <a:srgbClr val="FFFFFF"/>
                        </a:solidFill>
                        <a:latin typeface="Calibri"/>
                      </a:endParaRPr>
                    </a:p>
                  </a:txBody>
                  <a:tcPr marL="12700" marR="12700" marT="9525" marB="0" anchor="ctr"/>
                </a:tc>
                <a:tc>
                  <a:txBody>
                    <a:bodyPr/>
                    <a:lstStyle/>
                    <a:p>
                      <a:pPr algn="ctr" rtl="0" fontAlgn="ctr"/>
                      <a:r>
                        <a:rPr lang="en-US" sz="1400" u="none" strike="noStrike" dirty="0"/>
                        <a:t>PO3 </a:t>
                      </a:r>
                      <a:endParaRPr lang="en-US" sz="1400" b="1" i="0" u="none" strike="noStrike" dirty="0">
                        <a:solidFill>
                          <a:srgbClr val="FFFFFF"/>
                        </a:solidFill>
                        <a:latin typeface="Calibri"/>
                      </a:endParaRPr>
                    </a:p>
                  </a:txBody>
                  <a:tcPr marL="12700" marR="12700" marT="9525" marB="0" anchor="ctr"/>
                </a:tc>
                <a:tc>
                  <a:txBody>
                    <a:bodyPr/>
                    <a:lstStyle/>
                    <a:p>
                      <a:pPr algn="ctr" rtl="0" fontAlgn="ctr"/>
                      <a:r>
                        <a:rPr lang="en-US" sz="1400" u="none" strike="noStrike"/>
                        <a:t>PO4 </a:t>
                      </a:r>
                      <a:endParaRPr lang="en-US" sz="1400" b="1" i="0" u="none" strike="noStrike">
                        <a:solidFill>
                          <a:srgbClr val="FFFFFF"/>
                        </a:solidFill>
                        <a:latin typeface="Calibri"/>
                      </a:endParaRPr>
                    </a:p>
                  </a:txBody>
                  <a:tcPr marL="12700" marR="12700" marT="9525" marB="0" anchor="ctr"/>
                </a:tc>
                <a:tc>
                  <a:txBody>
                    <a:bodyPr/>
                    <a:lstStyle/>
                    <a:p>
                      <a:pPr algn="ctr" rtl="0" fontAlgn="ctr"/>
                      <a:r>
                        <a:rPr lang="en-US" sz="1400" u="none" strike="noStrike" dirty="0"/>
                        <a:t>PO5 </a:t>
                      </a:r>
                      <a:endParaRPr lang="en-US" sz="1400" b="1" i="0" u="none" strike="noStrike" dirty="0">
                        <a:solidFill>
                          <a:srgbClr val="FFFFFF"/>
                        </a:solidFill>
                        <a:latin typeface="Calibri"/>
                      </a:endParaRPr>
                    </a:p>
                  </a:txBody>
                  <a:tcPr marL="12700" marR="12700" marT="9525" marB="0" anchor="ctr"/>
                </a:tc>
                <a:tc>
                  <a:txBody>
                    <a:bodyPr/>
                    <a:lstStyle/>
                    <a:p>
                      <a:pPr algn="ctr" rtl="0" fontAlgn="ctr"/>
                      <a:r>
                        <a:rPr lang="en-US" sz="1400" u="none" strike="noStrike" dirty="0"/>
                        <a:t>PO6 </a:t>
                      </a:r>
                      <a:endParaRPr lang="en-US" sz="1400" b="1" i="0" u="none" strike="noStrike" dirty="0">
                        <a:solidFill>
                          <a:srgbClr val="FFFFFF"/>
                        </a:solidFill>
                        <a:latin typeface="Calibri"/>
                      </a:endParaRPr>
                    </a:p>
                  </a:txBody>
                  <a:tcPr marL="12700" marR="12700" marT="9525" marB="0" anchor="ctr"/>
                </a:tc>
                <a:tc>
                  <a:txBody>
                    <a:bodyPr/>
                    <a:lstStyle/>
                    <a:p>
                      <a:pPr algn="ctr" rtl="0" fontAlgn="ctr"/>
                      <a:r>
                        <a:rPr lang="en-US" sz="1400" u="none" strike="noStrike" dirty="0"/>
                        <a:t>PO7 </a:t>
                      </a:r>
                      <a:endParaRPr lang="en-US" sz="1400" b="1" i="0" u="none" strike="noStrike" dirty="0">
                        <a:solidFill>
                          <a:srgbClr val="FFFFFF"/>
                        </a:solidFill>
                        <a:latin typeface="Calibri"/>
                      </a:endParaRPr>
                    </a:p>
                  </a:txBody>
                  <a:tcPr marL="12700" marR="12700" marT="9525" marB="0" anchor="ctr"/>
                </a:tc>
                <a:tc>
                  <a:txBody>
                    <a:bodyPr/>
                    <a:lstStyle/>
                    <a:p>
                      <a:pPr algn="ctr" rtl="0" fontAlgn="ctr"/>
                      <a:r>
                        <a:rPr lang="en-US" sz="1400" u="none" strike="noStrike" dirty="0"/>
                        <a:t>PO8 </a:t>
                      </a:r>
                      <a:endParaRPr lang="en-US" sz="1400" b="1" i="0" u="none" strike="noStrike" dirty="0">
                        <a:solidFill>
                          <a:srgbClr val="FFFFFF"/>
                        </a:solidFill>
                        <a:latin typeface="Calibri"/>
                      </a:endParaRPr>
                    </a:p>
                  </a:txBody>
                  <a:tcPr marL="12700" marR="12700" marT="9525" marB="0" anchor="ctr"/>
                </a:tc>
                <a:tc>
                  <a:txBody>
                    <a:bodyPr/>
                    <a:lstStyle/>
                    <a:p>
                      <a:pPr algn="ctr" rtl="0" fontAlgn="ctr"/>
                      <a:r>
                        <a:rPr lang="en-US" sz="1400" u="none" strike="noStrike"/>
                        <a:t>PO9 </a:t>
                      </a:r>
                      <a:endParaRPr lang="en-US" sz="1400" b="1" i="0" u="none" strike="noStrike">
                        <a:solidFill>
                          <a:srgbClr val="FFFFFF"/>
                        </a:solidFill>
                        <a:latin typeface="Calibri"/>
                      </a:endParaRPr>
                    </a:p>
                  </a:txBody>
                  <a:tcPr marL="12700" marR="12700" marT="9525" marB="0" anchor="ctr"/>
                </a:tc>
                <a:tc>
                  <a:txBody>
                    <a:bodyPr/>
                    <a:lstStyle/>
                    <a:p>
                      <a:pPr algn="ctr" rtl="0" fontAlgn="ctr"/>
                      <a:r>
                        <a:rPr lang="en-US" sz="1400" u="none" strike="noStrike" dirty="0"/>
                        <a:t>PO10 </a:t>
                      </a:r>
                      <a:endParaRPr lang="en-US" sz="1400" b="1" i="0" u="none" strike="noStrike" dirty="0">
                        <a:solidFill>
                          <a:srgbClr val="FFFFFF"/>
                        </a:solidFill>
                        <a:latin typeface="Calibri"/>
                      </a:endParaRPr>
                    </a:p>
                  </a:txBody>
                  <a:tcPr marL="12700" marR="12700" marT="9525" marB="0" anchor="ctr"/>
                </a:tc>
                <a:tc>
                  <a:txBody>
                    <a:bodyPr/>
                    <a:lstStyle/>
                    <a:p>
                      <a:pPr algn="ctr" rtl="0" fontAlgn="ctr"/>
                      <a:r>
                        <a:rPr lang="en-US" sz="1400" u="none" strike="noStrike" dirty="0"/>
                        <a:t>PO11 </a:t>
                      </a:r>
                      <a:endParaRPr lang="en-US" sz="1400" b="1" i="0" u="none" strike="noStrike" dirty="0">
                        <a:solidFill>
                          <a:srgbClr val="FFFFFF"/>
                        </a:solidFill>
                        <a:latin typeface="Calibri"/>
                      </a:endParaRPr>
                    </a:p>
                  </a:txBody>
                  <a:tcPr marL="12700" marR="12700" marT="9525" marB="0" anchor="ctr"/>
                </a:tc>
                <a:tc>
                  <a:txBody>
                    <a:bodyPr/>
                    <a:lstStyle/>
                    <a:p>
                      <a:pPr algn="ctr" rtl="0" fontAlgn="ctr"/>
                      <a:r>
                        <a:rPr lang="en-US" sz="1400" u="none" strike="noStrike" dirty="0"/>
                        <a:t>PO12 </a:t>
                      </a:r>
                      <a:endParaRPr lang="en-US" sz="1400" b="1" i="0" u="none" strike="noStrike" dirty="0">
                        <a:solidFill>
                          <a:srgbClr val="FFFFFF"/>
                        </a:solidFill>
                        <a:latin typeface="Calibri"/>
                      </a:endParaRPr>
                    </a:p>
                  </a:txBody>
                  <a:tcPr marL="12700" marR="12700" marT="9525" marB="0" anchor="ctr"/>
                </a:tc>
                <a:tc>
                  <a:txBody>
                    <a:bodyPr/>
                    <a:lstStyle/>
                    <a:p>
                      <a:pPr algn="ctr" fontAlgn="b"/>
                      <a:r>
                        <a:rPr lang="en-US" sz="1400" u="none" strike="noStrike" dirty="0"/>
                        <a:t>PSO1</a:t>
                      </a:r>
                      <a:endParaRPr lang="en-US" sz="1400" b="1" i="0" u="none" strike="noStrike" dirty="0">
                        <a:solidFill>
                          <a:srgbClr val="FFFFFF"/>
                        </a:solidFill>
                        <a:latin typeface="Calibri"/>
                      </a:endParaRPr>
                    </a:p>
                  </a:txBody>
                  <a:tcPr marL="12700" marR="12700" marT="9525" marB="0" anchor="ctr"/>
                </a:tc>
                <a:tc>
                  <a:txBody>
                    <a:bodyPr/>
                    <a:lstStyle/>
                    <a:p>
                      <a:pPr algn="ctr" fontAlgn="b"/>
                      <a:r>
                        <a:rPr lang="en-US" sz="1400" u="none" strike="noStrike" dirty="0"/>
                        <a:t>PSO2</a:t>
                      </a:r>
                      <a:endParaRPr lang="en-US" sz="1400" b="1" i="0" u="none" strike="noStrike" dirty="0">
                        <a:solidFill>
                          <a:srgbClr val="FFFFFF"/>
                        </a:solidFill>
                        <a:latin typeface="Calibri"/>
                      </a:endParaRPr>
                    </a:p>
                  </a:txBody>
                  <a:tcPr marL="12700" marR="12700" marT="9525" marB="0" anchor="ctr"/>
                </a:tc>
                <a:tc>
                  <a:txBody>
                    <a:bodyPr/>
                    <a:lstStyle/>
                    <a:p>
                      <a:pPr algn="ctr" fontAlgn="b"/>
                      <a:r>
                        <a:rPr lang="en-US" sz="1400" u="none" strike="noStrike" dirty="0"/>
                        <a:t>PSO3</a:t>
                      </a:r>
                      <a:endParaRPr lang="en-US" sz="1400" b="1" i="0" u="none" strike="noStrike" dirty="0">
                        <a:solidFill>
                          <a:srgbClr val="FFFFFF"/>
                        </a:solidFill>
                        <a:latin typeface="Calibri"/>
                      </a:endParaRPr>
                    </a:p>
                  </a:txBody>
                  <a:tcPr marL="12700" marR="12700" marT="9525" marB="0" anchor="ctr"/>
                </a:tc>
                <a:extLst>
                  <a:ext uri="{0D108BD9-81ED-4DB2-BD59-A6C34878D82A}">
                    <a16:rowId xmlns:a16="http://schemas.microsoft.com/office/drawing/2014/main" val="10000"/>
                  </a:ext>
                </a:extLst>
              </a:tr>
              <a:tr h="707571">
                <a:tc>
                  <a:txBody>
                    <a:bodyPr/>
                    <a:lstStyle/>
                    <a:p>
                      <a:pPr algn="ctr" rtl="0" fontAlgn="ctr"/>
                      <a:r>
                        <a:rPr lang="en-US" sz="1400" u="none" strike="noStrike" dirty="0"/>
                        <a:t>CO1</a:t>
                      </a:r>
                      <a:endParaRPr lang="en-US" sz="1400" b="1" i="0" u="none" strike="noStrike" dirty="0">
                        <a:solidFill>
                          <a:schemeClr val="tx1"/>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extLst>
                  <a:ext uri="{0D108BD9-81ED-4DB2-BD59-A6C34878D82A}">
                    <a16:rowId xmlns:a16="http://schemas.microsoft.com/office/drawing/2014/main" val="10001"/>
                  </a:ext>
                </a:extLst>
              </a:tr>
              <a:tr h="707571">
                <a:tc>
                  <a:txBody>
                    <a:bodyPr/>
                    <a:lstStyle/>
                    <a:p>
                      <a:pPr algn="ctr" rtl="0" fontAlgn="ctr"/>
                      <a:r>
                        <a:rPr lang="en-US" sz="1400" u="none" strike="noStrike" dirty="0"/>
                        <a:t>CO2</a:t>
                      </a:r>
                      <a:endParaRPr lang="en-US" sz="1400" b="1" i="0" u="none" strike="noStrike" dirty="0">
                        <a:solidFill>
                          <a:schemeClr val="tx1"/>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3</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extLst>
                  <a:ext uri="{0D108BD9-81ED-4DB2-BD59-A6C34878D82A}">
                    <a16:rowId xmlns:a16="http://schemas.microsoft.com/office/drawing/2014/main" val="10002"/>
                  </a:ext>
                </a:extLst>
              </a:tr>
              <a:tr h="707571">
                <a:tc>
                  <a:txBody>
                    <a:bodyPr/>
                    <a:lstStyle/>
                    <a:p>
                      <a:pPr algn="ctr" rtl="0" fontAlgn="ctr"/>
                      <a:r>
                        <a:rPr lang="en-US" sz="1400" u="none" strike="noStrike" dirty="0"/>
                        <a:t>CO3</a:t>
                      </a:r>
                      <a:endParaRPr lang="en-US" sz="1400" b="1" i="0" u="none" strike="noStrike" dirty="0">
                        <a:solidFill>
                          <a:schemeClr val="tx1"/>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extLst>
                  <a:ext uri="{0D108BD9-81ED-4DB2-BD59-A6C34878D82A}">
                    <a16:rowId xmlns:a16="http://schemas.microsoft.com/office/drawing/2014/main" val="10003"/>
                  </a:ext>
                </a:extLst>
              </a:tr>
              <a:tr h="707571">
                <a:tc>
                  <a:txBody>
                    <a:bodyPr/>
                    <a:lstStyle/>
                    <a:p>
                      <a:pPr algn="ctr" rtl="0" fontAlgn="ctr"/>
                      <a:r>
                        <a:rPr lang="en-US" sz="1400" u="none" strike="noStrike" dirty="0"/>
                        <a:t>CO4</a:t>
                      </a:r>
                      <a:endParaRPr lang="en-US" sz="1400" b="1" i="0" u="none" strike="noStrike" dirty="0">
                        <a:solidFill>
                          <a:schemeClr val="tx1"/>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extLst>
                  <a:ext uri="{0D108BD9-81ED-4DB2-BD59-A6C34878D82A}">
                    <a16:rowId xmlns:a16="http://schemas.microsoft.com/office/drawing/2014/main" val="10004"/>
                  </a:ext>
                </a:extLst>
              </a:tr>
              <a:tr h="707571">
                <a:tc>
                  <a:txBody>
                    <a:bodyPr/>
                    <a:lstStyle/>
                    <a:p>
                      <a:pPr algn="ctr" rtl="0" fontAlgn="ctr"/>
                      <a:r>
                        <a:rPr lang="en-US" sz="1400" u="none" strike="noStrike" dirty="0"/>
                        <a:t>CO5</a:t>
                      </a:r>
                      <a:endParaRPr lang="en-US" sz="1400" b="1" i="0" u="none" strike="noStrike" dirty="0">
                        <a:solidFill>
                          <a:schemeClr val="tx1"/>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3</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 </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extLst>
                  <a:ext uri="{0D108BD9-81ED-4DB2-BD59-A6C34878D82A}">
                    <a16:rowId xmlns:a16="http://schemas.microsoft.com/office/drawing/2014/main" val="10005"/>
                  </a:ext>
                </a:extLst>
              </a:tr>
              <a:tr h="707571">
                <a:tc>
                  <a:txBody>
                    <a:bodyPr/>
                    <a:lstStyle/>
                    <a:p>
                      <a:pPr algn="ctr" rtl="0" fontAlgn="ctr"/>
                      <a:r>
                        <a:rPr lang="en-US" sz="1400" u="none" strike="noStrike" dirty="0"/>
                        <a:t>AVG</a:t>
                      </a:r>
                      <a:endParaRPr lang="en-US" sz="1400" b="1" i="0" u="none" strike="noStrike" dirty="0">
                        <a:solidFill>
                          <a:schemeClr val="tx1"/>
                        </a:solidFill>
                        <a:latin typeface="Calibri"/>
                      </a:endParaRPr>
                    </a:p>
                  </a:txBody>
                  <a:tcPr marL="12700" marR="12700" marT="9525" marB="0" anchor="ctr"/>
                </a:tc>
                <a:tc>
                  <a:txBody>
                    <a:bodyPr/>
                    <a:lstStyle/>
                    <a:p>
                      <a:pPr algn="ctr" rtl="0" fontAlgn="ctr"/>
                      <a:r>
                        <a:rPr lang="en-US" sz="1400" u="none" strike="noStrike"/>
                        <a:t>1.2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2</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1.25</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1.6</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1.5</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1.25</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1.33</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1.6</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1.33</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a:t>1.4</a:t>
                      </a:r>
                      <a:endParaRPr lang="en-US" sz="1400" b="0" i="0" u="none" strike="noStrike">
                        <a:solidFill>
                          <a:srgbClr val="000000"/>
                        </a:solidFill>
                        <a:latin typeface="Calibri"/>
                      </a:endParaRPr>
                    </a:p>
                  </a:txBody>
                  <a:tcPr marL="12700" marR="12700" marT="9525" marB="0" anchor="ctr"/>
                </a:tc>
                <a:tc>
                  <a:txBody>
                    <a:bodyPr/>
                    <a:lstStyle/>
                    <a:p>
                      <a:pPr algn="ctr" rtl="0" fontAlgn="ctr"/>
                      <a:r>
                        <a:rPr lang="en-US" sz="1400" u="none" strike="noStrike" dirty="0"/>
                        <a:t>1.5</a:t>
                      </a:r>
                      <a:endParaRPr lang="en-US" sz="1400" b="0" i="0" u="none" strike="noStrike" dirty="0">
                        <a:solidFill>
                          <a:srgbClr val="000000"/>
                        </a:solidFill>
                        <a:latin typeface="Calibri"/>
                      </a:endParaRPr>
                    </a:p>
                  </a:txBody>
                  <a:tcPr marL="12700" marR="12700" marT="9525" marB="0" anchor="ctr"/>
                </a:tc>
                <a:extLst>
                  <a:ext uri="{0D108BD9-81ED-4DB2-BD59-A6C34878D82A}">
                    <a16:rowId xmlns:a16="http://schemas.microsoft.com/office/drawing/2014/main" val="10006"/>
                  </a:ext>
                </a:extLst>
              </a:tr>
            </a:tbl>
          </a:graphicData>
        </a:graphic>
      </p:graphicFrame>
      <p:pic>
        <p:nvPicPr>
          <p:cNvPr id="10" name="Picture 9"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76201"/>
            <a:ext cx="93726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CO-PO and PSO Mapping</a:t>
            </a:r>
          </a:p>
        </p:txBody>
      </p:sp>
      <p:sp>
        <p:nvSpPr>
          <p:cNvPr id="13" name="Footer Placeholder 12"/>
          <p:cNvSpPr>
            <a:spLocks noGrp="1"/>
          </p:cNvSpPr>
          <p:nvPr>
            <p:ph type="ftr" sz="quarter" idx="11"/>
          </p:nvPr>
        </p:nvSpPr>
        <p:spPr>
          <a:xfrm>
            <a:off x="3810000" y="6248401"/>
            <a:ext cx="5029200" cy="365125"/>
          </a:xfrm>
        </p:spPr>
        <p:txBody>
          <a:bodyPr/>
          <a:lstStyle/>
          <a:p>
            <a:r>
              <a:rPr lang="en-US" dirty="0"/>
              <a:t>Ms. Mona Devi             ACSDS0602  BI            Unit  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143001"/>
            <a:ext cx="10972800" cy="4525963"/>
          </a:xfrm>
        </p:spPr>
        <p:txBody>
          <a:bodyPr/>
          <a:lstStyle/>
          <a:p>
            <a:pPr marL="0" lvl="0" indent="0">
              <a:spcBef>
                <a:spcPts val="400"/>
              </a:spcBef>
              <a:buClr>
                <a:schemeClr val="dk1"/>
              </a:buClr>
              <a:buSzPts val="2000"/>
              <a:buNone/>
            </a:pPr>
            <a:r>
              <a:rPr lang="en-US" sz="1800" dirty="0"/>
              <a:t> Discussion about Business Intelligence.</a:t>
            </a:r>
          </a:p>
          <a:p>
            <a:pPr algn="just">
              <a:buNone/>
            </a:pPr>
            <a:r>
              <a:rPr lang="en-US" sz="1800" dirty="0"/>
              <a:t> Basic Knowledge Of Business Intelligence.</a:t>
            </a:r>
          </a:p>
          <a:p>
            <a:pPr algn="just">
              <a:buNone/>
            </a:pPr>
            <a:r>
              <a:rPr lang="en-US" sz="1800" dirty="0"/>
              <a:t> Knowledge about Data mart Data warehouse.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362200" y="76200"/>
            <a:ext cx="93726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Prerequisite and Recap</a:t>
            </a:r>
          </a:p>
        </p:txBody>
      </p:sp>
      <p:sp>
        <p:nvSpPr>
          <p:cNvPr id="11" name="Footer Placeholder 12"/>
          <p:cNvSpPr>
            <a:spLocks noGrp="1"/>
          </p:cNvSpPr>
          <p:nvPr>
            <p:ph type="ftr" sz="quarter" idx="11"/>
          </p:nvPr>
        </p:nvSpPr>
        <p:spPr>
          <a:xfrm>
            <a:off x="3810000" y="6248401"/>
            <a:ext cx="5029200" cy="365125"/>
          </a:xfrm>
        </p:spPr>
        <p:txBody>
          <a:bodyPr/>
          <a:lstStyle/>
          <a:p>
            <a:r>
              <a:rPr lang="en-US" dirty="0"/>
              <a:t>Ms. Mona Devi             ACSDS0602  BI            Unit  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CFA08-7E0F-7AFC-4A8E-1C64DFA3CB0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926E085-3BB2-7DD4-2DFB-C62BD61ACEA1}"/>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8" name="Picture 7" descr="A black and red logo&#10;&#10;Description automatically generated">
            <a:extLst>
              <a:ext uri="{FF2B5EF4-FFF2-40B4-BE49-F238E27FC236}">
                <a16:creationId xmlns:a16="http://schemas.microsoft.com/office/drawing/2014/main" id="{9C5B8BFC-D407-234F-76B0-54850474CC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a:extLst>
              <a:ext uri="{FF2B5EF4-FFF2-40B4-BE49-F238E27FC236}">
                <a16:creationId xmlns:a16="http://schemas.microsoft.com/office/drawing/2014/main" id="{6AF08B25-22ED-890F-F40B-2936BCD03AFF}"/>
              </a:ext>
            </a:extLst>
          </p:cNvPr>
          <p:cNvSpPr txBox="1">
            <a:spLocks/>
          </p:cNvSpPr>
          <p:nvPr/>
        </p:nvSpPr>
        <p:spPr>
          <a:xfrm>
            <a:off x="2362200" y="76200"/>
            <a:ext cx="93726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sz="2400" dirty="0" err="1"/>
              <a:t>Youtube</a:t>
            </a:r>
            <a:r>
              <a:rPr lang="en-US" sz="2400" dirty="0"/>
              <a:t> &amp; NPTEL Video Links and Online Courses Details  </a:t>
            </a:r>
          </a:p>
        </p:txBody>
      </p:sp>
      <p:sp>
        <p:nvSpPr>
          <p:cNvPr id="11" name="Footer Placeholder 12">
            <a:extLst>
              <a:ext uri="{FF2B5EF4-FFF2-40B4-BE49-F238E27FC236}">
                <a16:creationId xmlns:a16="http://schemas.microsoft.com/office/drawing/2014/main" id="{2F8D4815-41FC-5F02-81EB-F790F8658CDB}"/>
              </a:ext>
            </a:extLst>
          </p:cNvPr>
          <p:cNvSpPr>
            <a:spLocks noGrp="1"/>
          </p:cNvSpPr>
          <p:nvPr>
            <p:ph type="ftr" sz="quarter" idx="11"/>
          </p:nvPr>
        </p:nvSpPr>
        <p:spPr>
          <a:xfrm>
            <a:off x="3810000" y="6248401"/>
            <a:ext cx="5029200" cy="365125"/>
          </a:xfrm>
        </p:spPr>
        <p:txBody>
          <a:bodyPr/>
          <a:lstStyle/>
          <a:p>
            <a:r>
              <a:rPr lang="en-US" dirty="0"/>
              <a:t>Ms. Mona Devi             ACSDS0602  BI            Unit  3</a:t>
            </a:r>
          </a:p>
        </p:txBody>
      </p:sp>
      <p:sp>
        <p:nvSpPr>
          <p:cNvPr id="9" name="Content Placeholder 2">
            <a:extLst>
              <a:ext uri="{FF2B5EF4-FFF2-40B4-BE49-F238E27FC236}">
                <a16:creationId xmlns:a16="http://schemas.microsoft.com/office/drawing/2014/main" id="{B9963224-44C7-BCB9-BE74-6AA2728C79F4}"/>
              </a:ext>
            </a:extLst>
          </p:cNvPr>
          <p:cNvSpPr>
            <a:spLocks noGrp="1"/>
          </p:cNvSpPr>
          <p:nvPr>
            <p:ph idx="1"/>
          </p:nvPr>
        </p:nvSpPr>
        <p:spPr>
          <a:xfrm>
            <a:off x="711200" y="1143001"/>
            <a:ext cx="10972800" cy="4525963"/>
          </a:xfrm>
        </p:spPr>
        <p:txBody>
          <a:bodyPr>
            <a:normAutofit/>
          </a:bodyPr>
          <a:lstStyle/>
          <a:p>
            <a:pPr>
              <a:buNone/>
            </a:pPr>
            <a:endParaRPr lang="en-US" sz="2000" dirty="0"/>
          </a:p>
          <a:p>
            <a:r>
              <a:rPr lang="en-US" sz="2000" dirty="0" err="1"/>
              <a:t>Youtube</a:t>
            </a:r>
            <a:r>
              <a:rPr lang="en-US" sz="2000" dirty="0"/>
              <a:t>/other  Video Links</a:t>
            </a:r>
          </a:p>
          <a:p>
            <a:pPr fontAlgn="t"/>
            <a:r>
              <a:rPr lang="en-US" sz="2000" u="sng" dirty="0">
                <a:hlinkClick r:id="rId3"/>
              </a:rPr>
              <a:t>Introduction to Business Intelligence - YouTube</a:t>
            </a:r>
            <a:endParaRPr lang="en-IN" sz="2000" dirty="0"/>
          </a:p>
          <a:p>
            <a:pPr fontAlgn="t"/>
            <a:r>
              <a:rPr lang="en-US" sz="2000" u="sng" dirty="0">
                <a:hlinkClick r:id="rId4"/>
              </a:rPr>
              <a:t>Business Intelligence Tutorial - YouTube</a:t>
            </a:r>
            <a:endParaRPr lang="en-IN" sz="2000" dirty="0"/>
          </a:p>
          <a:p>
            <a:pPr fontAlgn="t"/>
            <a:r>
              <a:rPr lang="en-US" sz="2000" u="sng" dirty="0">
                <a:hlinkClick r:id="rId5"/>
              </a:rPr>
              <a:t>What Is Power BI? | Introduction To Microsoft Power BI | Power BI Training | </a:t>
            </a:r>
            <a:r>
              <a:rPr lang="en-US" sz="2000" u="sng" dirty="0" err="1">
                <a:hlinkClick r:id="rId5"/>
              </a:rPr>
              <a:t>Edureka</a:t>
            </a:r>
            <a:r>
              <a:rPr lang="en-US" sz="2000" u="sng" dirty="0">
                <a:hlinkClick r:id="rId5"/>
              </a:rPr>
              <a:t> - YouTube</a:t>
            </a:r>
            <a:r>
              <a:rPr lang="en-US" sz="2000" dirty="0"/>
              <a:t> </a:t>
            </a:r>
            <a:endParaRPr lang="en-IN" sz="2000" dirty="0"/>
          </a:p>
          <a:p>
            <a:pPr fontAlgn="t"/>
            <a:r>
              <a:rPr lang="en-US" sz="2000" u="sng" dirty="0"/>
              <a:t> </a:t>
            </a:r>
            <a:r>
              <a:rPr lang="en-US" sz="2000" u="sng" dirty="0">
                <a:hlinkClick r:id="rId6"/>
              </a:rPr>
              <a:t>https://www.tableau.com/academic/students</a:t>
            </a:r>
            <a:endParaRPr lang="en-IN" sz="2000" dirty="0"/>
          </a:p>
          <a:p>
            <a:pPr fontAlgn="t"/>
            <a:r>
              <a:rPr lang="en-US" sz="2000" u="sng" dirty="0">
                <a:hlinkClick r:id="rId7"/>
              </a:rPr>
              <a:t>Top 10 Data Visualization Tools in 2020 | Best Tools for Data Visualization | </a:t>
            </a:r>
            <a:r>
              <a:rPr lang="en-US" sz="2000" u="sng" dirty="0" err="1">
                <a:hlinkClick r:id="rId7"/>
              </a:rPr>
              <a:t>Edureka</a:t>
            </a:r>
            <a:r>
              <a:rPr lang="en-US" sz="2000" u="sng" dirty="0">
                <a:hlinkClick r:id="rId7"/>
              </a:rPr>
              <a:t> - YouTube</a:t>
            </a:r>
            <a:endParaRPr lang="en-IN" sz="2000" dirty="0"/>
          </a:p>
          <a:p>
            <a:pPr fontAlgn="t"/>
            <a:r>
              <a:rPr lang="en-US" sz="2000" u="sng" dirty="0">
                <a:hlinkClick r:id="rId8"/>
              </a:rPr>
              <a:t>Learn Data Visualization Using Tableau | Tableau Tutorial | Tableau | </a:t>
            </a:r>
            <a:r>
              <a:rPr lang="en-US" sz="2000" u="sng" dirty="0" err="1">
                <a:hlinkClick r:id="rId8"/>
              </a:rPr>
              <a:t>Edureka</a:t>
            </a:r>
            <a:r>
              <a:rPr lang="en-US" sz="2000" u="sng" dirty="0">
                <a:hlinkClick r:id="rId8"/>
              </a:rPr>
              <a:t> Live - YouTube</a:t>
            </a:r>
            <a:endParaRPr lang="en-IN" sz="2000" dirty="0"/>
          </a:p>
          <a:p>
            <a:endParaRPr lang="en-US" sz="2000" dirty="0"/>
          </a:p>
        </p:txBody>
      </p:sp>
    </p:spTree>
    <p:extLst>
      <p:ext uri="{BB962C8B-B14F-4D97-AF65-F5344CB8AC3E}">
        <p14:creationId xmlns:p14="http://schemas.microsoft.com/office/powerpoint/2010/main" val="2119793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143000"/>
            <a:ext cx="11074400" cy="4796126"/>
          </a:xfrm>
        </p:spPr>
        <p:txBody>
          <a:bodyPr>
            <a:normAutofit/>
          </a:bodyPr>
          <a:lstStyle/>
          <a:p>
            <a:pPr fontAlgn="base"/>
            <a:r>
              <a:rPr lang="en-US" sz="1800" dirty="0"/>
              <a:t> Tableau is a visual analytics engine that makes it easier to create interactive visual analytics in the form of dashboards. These dashboards make it easier for non-technical analysts and end users to convert data into understandable, interactive graphics.</a:t>
            </a:r>
          </a:p>
          <a:p>
            <a:pPr fontAlgn="base"/>
            <a:r>
              <a:rPr lang="en-US" sz="1800" dirty="0"/>
              <a:t>Tableau saves time when updating daily and weekly reports that currently reside in spreadsheets. That’s because Tableau separates the data layer from the presentation layer and makes updating a spreadsheet data source a trivial append to the bottom of your source spreadsheet.</a:t>
            </a:r>
          </a:p>
          <a:p>
            <a:pPr algn="just">
              <a:lnSpc>
                <a:spcPct val="150000"/>
              </a:lnSpc>
              <a:spcBef>
                <a:spcPts val="0"/>
              </a:spcBef>
            </a:pPr>
            <a:r>
              <a:rPr lang="en-US" sz="1800" dirty="0"/>
              <a:t>Tableau reduces the burden on your IT team by enabling end users to conduct meaningful analysis, make useful discoveries and build interactive dashboards with much less technical support versus traditional (developer-centric) tools.</a:t>
            </a:r>
          </a:p>
          <a:p>
            <a:pPr algn="just">
              <a:lnSpc>
                <a:spcPct val="150000"/>
              </a:lnSpc>
              <a:spcBef>
                <a:spcPts val="0"/>
              </a:spcBef>
            </a:pPr>
            <a:r>
              <a:rPr lang="en-US" sz="1800" dirty="0"/>
              <a:t>Tableau is a way to expand the frequency, depth and variety of data used in your organization. Most importantly, Tableau’s visual analytical capabilities are easy to use and present large and granular data sets more effectively than legacy reporting tools and spreadsheet reports.</a:t>
            </a:r>
          </a:p>
          <a:p>
            <a:pPr fontAlgn="base"/>
            <a:endParaRPr lang="en-US" sz="1800" dirty="0"/>
          </a:p>
          <a:p>
            <a:pPr indent="-215900" algn="just">
              <a:spcBef>
                <a:spcPts val="400"/>
              </a:spcBef>
              <a:buSzPct val="100000"/>
              <a:buNone/>
            </a:pPr>
            <a:endParaRPr lang="en-US" sz="1800" dirty="0">
              <a:latin typeface="Calibri" panose="020F0502020204030204" pitchFamily="34" charset="0"/>
              <a:cs typeface="Calibri" panose="020F0502020204030204" pitchFamily="34" charset="0"/>
            </a:endParaRPr>
          </a:p>
          <a:p>
            <a:pPr>
              <a:buNone/>
            </a:pPr>
            <a:endParaRPr lang="en-US" sz="18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514600" y="-3256"/>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sz="2400" b="0" i="0" u="none" strike="noStrike" baseline="0" dirty="0">
                <a:solidFill>
                  <a:srgbClr val="000000"/>
                </a:solidFill>
                <a:latin typeface="Times New Roman" panose="02020603050405020304" pitchFamily="18" charset="0"/>
              </a:rPr>
              <a:t>What Tableau can and cannot do well </a:t>
            </a:r>
            <a:r>
              <a:rPr lang="en-US" sz="1800" b="0" i="0" u="none" strike="noStrike" baseline="0" dirty="0">
                <a:solidFill>
                  <a:srgbClr val="000000"/>
                </a:solidFill>
                <a:latin typeface="Times New Roman" panose="02020603050405020304" pitchFamily="18" charset="0"/>
              </a:rPr>
              <a:t>	</a:t>
            </a:r>
          </a:p>
        </p:txBody>
      </p:sp>
      <p:sp>
        <p:nvSpPr>
          <p:cNvPr id="11"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pic>
        <p:nvPicPr>
          <p:cNvPr id="10" name="Picture 9"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3622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sz="2400" b="0" i="0" u="none" strike="noStrike" baseline="0" dirty="0">
                <a:solidFill>
                  <a:srgbClr val="000000"/>
                </a:solidFill>
                <a:latin typeface="Times New Roman" panose="02020603050405020304" pitchFamily="18" charset="0"/>
              </a:rPr>
              <a:t>What Tableau can and cannot do well 	</a:t>
            </a:r>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
        <p:nvSpPr>
          <p:cNvPr id="7" name="Content Placeholder 6"/>
          <p:cNvSpPr>
            <a:spLocks noGrp="1"/>
          </p:cNvSpPr>
          <p:nvPr>
            <p:ph idx="1"/>
          </p:nvPr>
        </p:nvSpPr>
        <p:spPr>
          <a:xfrm>
            <a:off x="609600" y="1066801"/>
            <a:ext cx="10972800" cy="5059364"/>
          </a:xfrm>
        </p:spPr>
        <p:txBody>
          <a:bodyPr>
            <a:normAutofit fontScale="70000" lnSpcReduction="20000"/>
          </a:bodyPr>
          <a:lstStyle/>
          <a:p>
            <a:pPr algn="just">
              <a:lnSpc>
                <a:spcPct val="150000"/>
              </a:lnSpc>
              <a:spcBef>
                <a:spcPts val="0"/>
              </a:spcBef>
            </a:pPr>
            <a:r>
              <a:rPr lang="en-US" dirty="0"/>
              <a:t>Tableau is not a data creation tool. You can make new data in Tableau using forecasts, trend lines, reference lines, calculated values and table calculations. However, if data creation or modeling of novel scenarios is your primary need (building a budget for example), use a spreadsheet.</a:t>
            </a:r>
          </a:p>
          <a:p>
            <a:pPr algn="just">
              <a:lnSpc>
                <a:spcPct val="150000"/>
              </a:lnSpc>
              <a:spcBef>
                <a:spcPts val="0"/>
              </a:spcBef>
            </a:pPr>
            <a:r>
              <a:rPr lang="en-US" dirty="0"/>
              <a:t>Tableau is not an ETL engine for cleaning-up bad data, although it can be very helpful in identifying missing or erroneous data in your existing data sources. Visualizing data via time series, bar charts, scatter plots or in maps highlights errors and outliers more effectively than grids of data in a spreadsheet.</a:t>
            </a:r>
          </a:p>
          <a:p>
            <a:pPr algn="just">
              <a:lnSpc>
                <a:spcPct val="150000"/>
              </a:lnSpc>
              <a:spcBef>
                <a:spcPts val="0"/>
              </a:spcBef>
            </a:pPr>
            <a:r>
              <a:rPr lang="en-US" dirty="0"/>
              <a:t>Tableau is not a table-production tool. It can be used to create text tables, but if you are asking for help to create your 500-row, 32-column grid, you are using Tableau the wrong way.</a:t>
            </a:r>
          </a:p>
          <a:p>
            <a:pPr algn="just">
              <a:lnSpc>
                <a:spcPct val="150000"/>
              </a:lnSpc>
              <a:spcBef>
                <a:spcPts val="0"/>
              </a:spcBef>
            </a:pPr>
            <a:endParaRPr lang="en-US" dirty="0"/>
          </a:p>
          <a:p>
            <a:pPr algn="just">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098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b="1" dirty="0"/>
              <a:t>Advantages of tableau</a:t>
            </a:r>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
        <p:nvSpPr>
          <p:cNvPr id="9" name="Rectangle 8"/>
          <p:cNvSpPr/>
          <p:nvPr/>
        </p:nvSpPr>
        <p:spPr>
          <a:xfrm>
            <a:off x="381000" y="1097593"/>
            <a:ext cx="11506200" cy="5632311"/>
          </a:xfrm>
          <a:prstGeom prst="rect">
            <a:avLst/>
          </a:prstGeom>
        </p:spPr>
        <p:txBody>
          <a:bodyPr wrap="square">
            <a:spAutoFit/>
          </a:bodyPr>
          <a:lstStyle/>
          <a:p>
            <a:pPr marL="457200" indent="-457200" algn="just">
              <a:lnSpc>
                <a:spcPct val="150000"/>
              </a:lnSpc>
              <a:spcBef>
                <a:spcPts val="0"/>
              </a:spcBef>
              <a:buFont typeface="+mj-lt"/>
              <a:buAutoNum type="arabicPeriod"/>
            </a:pPr>
            <a:r>
              <a:rPr lang="en-US" b="1" dirty="0"/>
              <a:t>Data visualization</a:t>
            </a:r>
          </a:p>
          <a:p>
            <a:pPr marL="457200" indent="-457200" algn="just">
              <a:lnSpc>
                <a:spcPct val="150000"/>
              </a:lnSpc>
              <a:spcBef>
                <a:spcPts val="0"/>
              </a:spcBef>
              <a:buFont typeface="+mj-lt"/>
              <a:buAutoNum type="arabicPeriod"/>
            </a:pPr>
            <a:r>
              <a:rPr lang="en-US" b="1" dirty="0"/>
              <a:t>Quickly Create Interactive visualizations:</a:t>
            </a:r>
            <a:r>
              <a:rPr lang="en-US" dirty="0"/>
              <a:t> Using drag-n-drop functionalities of Tableau, the user can create a very interactive visual within minutes. </a:t>
            </a:r>
            <a:endParaRPr lang="en-US" b="1" dirty="0"/>
          </a:p>
          <a:p>
            <a:pPr marL="457200" indent="-457200" algn="just">
              <a:lnSpc>
                <a:spcPct val="150000"/>
              </a:lnSpc>
              <a:spcBef>
                <a:spcPts val="0"/>
              </a:spcBef>
              <a:buFont typeface="+mj-lt"/>
              <a:buAutoNum type="arabicPeriod"/>
            </a:pPr>
            <a:r>
              <a:rPr lang="en-US" b="1" dirty="0"/>
              <a:t>Ease of Implementation:</a:t>
            </a:r>
            <a:r>
              <a:rPr lang="en-US" dirty="0"/>
              <a:t> There are many different types of visualization options available in Tableau which enhance the user experience.</a:t>
            </a:r>
            <a:endParaRPr lang="en-US" b="1" dirty="0"/>
          </a:p>
          <a:p>
            <a:pPr marL="457200" indent="-457200" algn="just">
              <a:lnSpc>
                <a:spcPct val="150000"/>
              </a:lnSpc>
              <a:spcBef>
                <a:spcPts val="0"/>
              </a:spcBef>
              <a:buFont typeface="+mj-lt"/>
              <a:buAutoNum type="arabicPeriod"/>
            </a:pPr>
            <a:r>
              <a:rPr lang="en-US" b="1" dirty="0"/>
              <a:t>Tableau can handle large amounts of data:</a:t>
            </a:r>
            <a:r>
              <a:rPr lang="en-US" dirty="0"/>
              <a:t> Tableau can handle millions of rows of data with ease. Different types of visualization can be created with a large amount of data without impacting the performance of the dashboards.</a:t>
            </a:r>
          </a:p>
          <a:p>
            <a:pPr marL="457200" indent="-457200" algn="just">
              <a:lnSpc>
                <a:spcPct val="150000"/>
              </a:lnSpc>
              <a:spcBef>
                <a:spcPts val="0"/>
              </a:spcBef>
              <a:buNone/>
            </a:pPr>
            <a:r>
              <a:rPr lang="en-US" sz="2000" b="1" dirty="0"/>
              <a:t>5. Use of other scripting languages in Tableau:</a:t>
            </a:r>
            <a:r>
              <a:rPr lang="en-US" dirty="0"/>
              <a:t> To avoid the performance issues and to do complex table calculations in Tableau, users can incorporate  Python or R. </a:t>
            </a:r>
            <a:endParaRPr lang="en-US" sz="2000" b="1" dirty="0"/>
          </a:p>
          <a:p>
            <a:pPr marL="457200" indent="-457200" algn="just">
              <a:lnSpc>
                <a:spcPct val="150000"/>
              </a:lnSpc>
              <a:spcBef>
                <a:spcPts val="0"/>
              </a:spcBef>
              <a:buNone/>
            </a:pPr>
            <a:r>
              <a:rPr lang="en-US" sz="2000" b="1" dirty="0"/>
              <a:t>6. Mobile Support and Responsive Dashboard: </a:t>
            </a:r>
            <a:r>
              <a:rPr lang="en-US" dirty="0"/>
              <a:t> Tableau Dashboard has a great reporting feature that allows you to customize dashboard specifically for a certain device such as a mobile phone or laptop. </a:t>
            </a:r>
            <a:endParaRPr lang="en-US" sz="2000" b="1" dirty="0"/>
          </a:p>
          <a:p>
            <a:pPr marL="457200" indent="-457200" algn="just">
              <a:lnSpc>
                <a:spcPct val="150000"/>
              </a:lnSpc>
              <a:spcBef>
                <a:spcPts val="0"/>
              </a:spcBef>
              <a:buNone/>
            </a:pPr>
            <a:r>
              <a:rPr lang="en-US" sz="2000" b="1" dirty="0"/>
              <a:t>7. Tableau Company Strategy:</a:t>
            </a:r>
            <a:r>
              <a:rPr lang="en-US" sz="1600" dirty="0"/>
              <a:t> Tableau has done a great job climb its way to the top of data visualization tools.</a:t>
            </a:r>
            <a:endParaRPr lang="en-US" sz="2000" dirty="0"/>
          </a:p>
          <a:p>
            <a:pPr marL="457200" indent="-457200" algn="just">
              <a:lnSpc>
                <a:spcPct val="150000"/>
              </a:lnSpc>
              <a:spcBef>
                <a:spcPts val="0"/>
              </a:spcBef>
              <a:buFont typeface="+mj-lt"/>
              <a:buAutoNum type="arabicPeriod"/>
            </a:pPr>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143001"/>
            <a:ext cx="11176000" cy="4756149"/>
          </a:xfrm>
        </p:spPr>
        <p:txBody>
          <a:bodyPr>
            <a:normAutofit fontScale="92500" lnSpcReduction="10000"/>
          </a:bodyPr>
          <a:lstStyle/>
          <a:p>
            <a:pPr marL="514350" lvl="0" indent="-514350" algn="just">
              <a:lnSpc>
                <a:spcPct val="150000"/>
              </a:lnSpc>
              <a:buFont typeface="+mj-lt"/>
              <a:buAutoNum type="arabicPeriod"/>
              <a:defRPr/>
            </a:pPr>
            <a:r>
              <a:rPr lang="en-US" sz="1800" b="1" dirty="0"/>
              <a:t>Scheduling or notification of reports: </a:t>
            </a:r>
            <a:r>
              <a:rPr lang="en-US" sz="1800" dirty="0"/>
              <a:t>Tableau does not provide the feature of automatic refreshing of the reports with the help of scheduling.</a:t>
            </a:r>
          </a:p>
          <a:p>
            <a:pPr marL="514350" lvl="0" indent="-514350" algn="just">
              <a:lnSpc>
                <a:spcPct val="150000"/>
              </a:lnSpc>
              <a:buFont typeface="+mj-lt"/>
              <a:buAutoNum type="arabicPeriod"/>
              <a:defRPr/>
            </a:pPr>
            <a:r>
              <a:rPr lang="en-US" sz="1800" b="1" dirty="0"/>
              <a:t>No Custom Visual Imports</a:t>
            </a:r>
            <a:r>
              <a:rPr lang="en-US" sz="1800" dirty="0"/>
              <a:t>: Tableau is not a complete open tool.</a:t>
            </a:r>
          </a:p>
          <a:p>
            <a:pPr marL="514350" lvl="0" indent="-514350" algn="just">
              <a:lnSpc>
                <a:spcPct val="150000"/>
              </a:lnSpc>
              <a:buFont typeface="+mj-lt"/>
              <a:buAutoNum type="arabicPeriod"/>
              <a:defRPr/>
            </a:pPr>
            <a:r>
              <a:rPr lang="en-US" sz="1800" b="1" dirty="0"/>
              <a:t>Custom formatting in Tableau: </a:t>
            </a:r>
            <a:r>
              <a:rPr lang="en-US" sz="1800" dirty="0"/>
              <a:t>Tableau’s conditional formatting and limited 16 column table displays are pain points for users.</a:t>
            </a:r>
          </a:p>
          <a:p>
            <a:pPr marL="514350" lvl="0" indent="-514350" algn="just">
              <a:lnSpc>
                <a:spcPct val="150000"/>
              </a:lnSpc>
              <a:buFont typeface="+mj-lt"/>
              <a:buAutoNum type="arabicPeriod"/>
              <a:defRPr/>
            </a:pPr>
            <a:r>
              <a:rPr lang="en-US" sz="1800" b="1" dirty="0"/>
              <a:t>Static and single value parameters</a:t>
            </a:r>
          </a:p>
          <a:p>
            <a:pPr marL="457200" indent="-457200" algn="just">
              <a:lnSpc>
                <a:spcPct val="150000"/>
              </a:lnSpc>
              <a:spcBef>
                <a:spcPts val="0"/>
              </a:spcBef>
              <a:buNone/>
            </a:pPr>
            <a:r>
              <a:rPr lang="en-US" sz="1800" b="1" dirty="0"/>
              <a:t>5.      Screen Resolution on Tableau Dashboards:</a:t>
            </a:r>
            <a:r>
              <a:rPr lang="en-US" sz="1800" dirty="0"/>
              <a:t> The layout of the dashboards gets disturbed if the tableau developer’s screen resolution is different from end user’s screen resolution</a:t>
            </a:r>
          </a:p>
          <a:p>
            <a:pPr marL="457200" indent="-457200" algn="just">
              <a:lnSpc>
                <a:spcPct val="150000"/>
              </a:lnSpc>
              <a:spcBef>
                <a:spcPts val="0"/>
              </a:spcBef>
              <a:buNone/>
            </a:pPr>
            <a:r>
              <a:rPr lang="en-US" sz="1800" b="1" dirty="0"/>
              <a:t>6.   Limited Data Preprocessing.</a:t>
            </a:r>
            <a:r>
              <a:rPr lang="en-US" sz="1800" dirty="0"/>
              <a:t> Tableau is strictly a visualization tool. Tableau Desktop allows you do to very basic preprocessing. This includes joining and blending data. </a:t>
            </a:r>
          </a:p>
          <a:p>
            <a:pPr marL="457200" indent="-457200" algn="just">
              <a:lnSpc>
                <a:spcPct val="150000"/>
              </a:lnSpc>
              <a:spcBef>
                <a:spcPts val="0"/>
              </a:spcBef>
              <a:buNone/>
            </a:pPr>
            <a:r>
              <a:rPr lang="en-US" sz="1800" b="1" dirty="0"/>
              <a:t>7.    Scaling and Pricing for Enterprise: </a:t>
            </a:r>
            <a:r>
              <a:rPr lang="en-US" sz="1800" dirty="0"/>
              <a:t>This is the biggest issue with Tableau, it’s a very expensive product to scale across a  large organization.</a:t>
            </a:r>
          </a:p>
          <a:p>
            <a:pPr marL="514350" lvl="0" indent="-514350" algn="just">
              <a:lnSpc>
                <a:spcPct val="150000"/>
              </a:lnSpc>
              <a:buFont typeface="+mj-lt"/>
              <a:buAutoNum type="arabicPeriod"/>
              <a:defRPr/>
            </a:pPr>
            <a:endParaRPr lang="en-US" sz="1800" b="1" dirty="0"/>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098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b="1" dirty="0"/>
              <a:t>Disadvantages to Tableau</a:t>
            </a:r>
            <a:endParaRPr lang="en-US" b="1" dirty="0">
              <a:latin typeface="Calibri" panose="020F0502020204030204" pitchFamily="34" charset="0"/>
              <a:cs typeface="Calibri" panose="020F0502020204030204" pitchFamily="34" charset="0"/>
            </a:endParaRPr>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dirty="0">
                <a:solidFill>
                  <a:srgbClr val="000000"/>
                </a:solidFill>
              </a:rPr>
              <a:t>Getting started with Tableau Software</a:t>
            </a:r>
            <a:endParaRPr lang="en-US" dirty="0"/>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
        <p:nvSpPr>
          <p:cNvPr id="9" name="Rectangle 8"/>
          <p:cNvSpPr/>
          <p:nvPr/>
        </p:nvSpPr>
        <p:spPr>
          <a:xfrm>
            <a:off x="1066800" y="1143000"/>
            <a:ext cx="10515600" cy="5078313"/>
          </a:xfrm>
          <a:prstGeom prst="rect">
            <a:avLst/>
          </a:prstGeom>
        </p:spPr>
        <p:txBody>
          <a:bodyPr wrap="square">
            <a:spAutoFit/>
          </a:bodyPr>
          <a:lstStyle/>
          <a:p>
            <a:r>
              <a:rPr lang="en-US" dirty="0"/>
              <a:t>STEPS</a:t>
            </a:r>
          </a:p>
          <a:p>
            <a:pPr fontAlgn="t"/>
            <a:r>
              <a:rPr lang="en-US" dirty="0">
                <a:hlinkClick r:id="rId3"/>
              </a:rPr>
              <a:t>Step 1: Connect to your data</a:t>
            </a:r>
            <a:endParaRPr lang="en-US" dirty="0"/>
          </a:p>
          <a:p>
            <a:pPr fontAlgn="t"/>
            <a:r>
              <a:rPr lang="en-US" dirty="0"/>
              <a:t>Learn all about the Start page and how to connect to your data.</a:t>
            </a:r>
          </a:p>
          <a:p>
            <a:pPr fontAlgn="t"/>
            <a:r>
              <a:rPr lang="en-US" dirty="0">
                <a:hlinkClick r:id="rId4"/>
              </a:rPr>
              <a:t>Step 2: Drag and drop to take a first look</a:t>
            </a:r>
            <a:endParaRPr lang="en-US" dirty="0"/>
          </a:p>
          <a:p>
            <a:pPr fontAlgn="t"/>
            <a:r>
              <a:rPr lang="en-US" dirty="0"/>
              <a:t>Get to know the Tableau workspace, learn the language of Tableau, and start examining your data.</a:t>
            </a:r>
          </a:p>
          <a:p>
            <a:pPr fontAlgn="t"/>
            <a:r>
              <a:rPr lang="en-US" dirty="0">
                <a:hlinkClick r:id="rId5"/>
              </a:rPr>
              <a:t>Step 3: Focus your results</a:t>
            </a:r>
            <a:endParaRPr lang="en-US" dirty="0"/>
          </a:p>
          <a:p>
            <a:pPr fontAlgn="t"/>
            <a:r>
              <a:rPr lang="en-US" dirty="0"/>
              <a:t>Ask deeper questions and use additional tools to refine your views and gain insights about your data.</a:t>
            </a:r>
          </a:p>
          <a:p>
            <a:pPr fontAlgn="t"/>
            <a:r>
              <a:rPr lang="en-US" dirty="0">
                <a:hlinkClick r:id="rId6"/>
              </a:rPr>
              <a:t>Step 4: Explore your data geographically</a:t>
            </a:r>
            <a:endParaRPr lang="en-US" dirty="0"/>
          </a:p>
          <a:p>
            <a:pPr fontAlgn="t"/>
            <a:r>
              <a:rPr lang="en-US" dirty="0"/>
              <a:t>Learn how to plot your data on a map to see if you can spot any trends.</a:t>
            </a:r>
          </a:p>
          <a:p>
            <a:pPr fontAlgn="t"/>
            <a:r>
              <a:rPr lang="en-US" dirty="0">
                <a:hlinkClick r:id="rId7"/>
              </a:rPr>
              <a:t>Step 5: Drill down into the details</a:t>
            </a:r>
            <a:endParaRPr lang="en-US" dirty="0"/>
          </a:p>
          <a:p>
            <a:pPr fontAlgn="t"/>
            <a:r>
              <a:rPr lang="en-US" dirty="0"/>
              <a:t>Drill down into the details of your data and learn how to create a Top filter.</a:t>
            </a:r>
          </a:p>
          <a:p>
            <a:pPr fontAlgn="t"/>
            <a:r>
              <a:rPr lang="en-US" dirty="0">
                <a:hlinkClick r:id="rId8"/>
              </a:rPr>
              <a:t>Step 6: Build a dashboard to show your insights</a:t>
            </a:r>
            <a:endParaRPr lang="en-US" dirty="0"/>
          </a:p>
          <a:p>
            <a:pPr fontAlgn="t"/>
            <a:r>
              <a:rPr lang="en-US" dirty="0"/>
              <a:t>Learn how to build and format a dashboard to display the visualizations you created.</a:t>
            </a:r>
          </a:p>
          <a:p>
            <a:pPr fontAlgn="t"/>
            <a:r>
              <a:rPr lang="en-US" dirty="0">
                <a:hlinkClick r:id="rId9"/>
              </a:rPr>
              <a:t>Step 7: Build a story to present</a:t>
            </a:r>
            <a:endParaRPr lang="en-US" dirty="0"/>
          </a:p>
          <a:p>
            <a:pPr fontAlgn="t"/>
            <a:r>
              <a:rPr lang="en-US" dirty="0"/>
              <a:t>Learn how to build and format a story to present your findings.</a:t>
            </a:r>
          </a:p>
          <a:p>
            <a:pPr fontAlgn="t"/>
            <a:r>
              <a:rPr lang="en-US" dirty="0">
                <a:hlinkClick r:id="rId10"/>
              </a:rPr>
              <a:t>Step 8: Share your findings</a:t>
            </a:r>
            <a:endParaRPr lang="en-US" dirty="0"/>
          </a:p>
          <a:p>
            <a:pPr fontAlgn="t"/>
            <a:r>
              <a:rPr lang="en-US" dirty="0"/>
              <a:t>Share your findings with your organization on Tableau Server or Tableau Online, or share them with the world on Tableau Public.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Connect from Tableau Desktop</a:t>
            </a:r>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7" name="Picture 4"/>
          <p:cNvPicPr>
            <a:picLocks noChangeAspect="1" noChangeArrowheads="1"/>
          </p:cNvPicPr>
          <p:nvPr/>
        </p:nvPicPr>
        <p:blipFill>
          <a:blip r:embed="rId3" cstate="print"/>
          <a:srcRect/>
          <a:stretch>
            <a:fillRect/>
          </a:stretch>
        </p:blipFill>
        <p:spPr bwMode="auto">
          <a:xfrm>
            <a:off x="2514600" y="1066800"/>
            <a:ext cx="8458200" cy="4876799"/>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Connect from Tableau Desktop</a:t>
            </a:r>
          </a:p>
        </p:txBody>
      </p:sp>
      <p:sp>
        <p:nvSpPr>
          <p:cNvPr id="13"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7" name="Picture 2"/>
          <p:cNvPicPr>
            <a:picLocks noGrp="1" noChangeAspect="1" noChangeArrowheads="1"/>
          </p:cNvPicPr>
          <p:nvPr>
            <p:ph idx="1"/>
          </p:nvPr>
        </p:nvPicPr>
        <p:blipFill>
          <a:blip r:embed="rId3" cstate="print"/>
          <a:srcRect/>
          <a:stretch>
            <a:fillRect/>
          </a:stretch>
        </p:blipFill>
        <p:spPr bwMode="auto">
          <a:xfrm>
            <a:off x="2895600" y="1143000"/>
            <a:ext cx="8229600" cy="4515932"/>
          </a:xfrm>
          <a:prstGeom prst="rect">
            <a:avLst/>
          </a:prstGeom>
          <a:noFill/>
          <a:ln w="9525">
            <a:noFill/>
            <a:miter lim="800000"/>
            <a:headEnd/>
            <a:tailEnd/>
          </a:ln>
          <a:effectLst/>
        </p:spPr>
      </p:pic>
    </p:spTree>
    <p:extLst>
      <p:ext uri="{BB962C8B-B14F-4D97-AF65-F5344CB8AC3E}">
        <p14:creationId xmlns:p14="http://schemas.microsoft.com/office/powerpoint/2010/main" val="131704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2</a:t>
            </a:fld>
            <a:endParaRPr lang="en-US" dirty="0">
              <a:solidFill>
                <a:schemeClr val="tx1"/>
              </a:solidFill>
            </a:endParaRPr>
          </a:p>
        </p:txBody>
      </p:sp>
      <p:graphicFrame>
        <p:nvGraphicFramePr>
          <p:cNvPr id="8" name="Content Placeholder 7">
            <a:extLst>
              <a:ext uri="{FF2B5EF4-FFF2-40B4-BE49-F238E27FC236}">
                <a16:creationId xmlns:a16="http://schemas.microsoft.com/office/drawing/2014/main" id="{2BF54CEA-ED11-4E7D-9E9C-EE819DFA5B2E}"/>
              </a:ext>
            </a:extLst>
          </p:cNvPr>
          <p:cNvGraphicFramePr>
            <a:graphicFrameLocks/>
          </p:cNvGraphicFramePr>
          <p:nvPr>
            <p:extLst>
              <p:ext uri="{D42A27DB-BD31-4B8C-83A1-F6EECF244321}">
                <p14:modId xmlns:p14="http://schemas.microsoft.com/office/powerpoint/2010/main" val="1423829445"/>
              </p:ext>
            </p:extLst>
          </p:nvPr>
        </p:nvGraphicFramePr>
        <p:xfrm>
          <a:off x="3215681" y="3825161"/>
          <a:ext cx="6858740" cy="1080121"/>
        </p:xfrm>
        <a:graphic>
          <a:graphicData uri="http://schemas.openxmlformats.org/drawingml/2006/table">
            <a:tbl>
              <a:tblPr firstRow="1" firstCol="1" bandRow="1">
                <a:tableStyleId>{3B4B98B0-60AC-42C2-AFA5-B58CD77FA1E5}</a:tableStyleId>
              </a:tblPr>
              <a:tblGrid>
                <a:gridCol w="2652216">
                  <a:extLst>
                    <a:ext uri="{9D8B030D-6E8A-4147-A177-3AD203B41FA5}">
                      <a16:colId xmlns:a16="http://schemas.microsoft.com/office/drawing/2014/main" val="2727740888"/>
                    </a:ext>
                  </a:extLst>
                </a:gridCol>
                <a:gridCol w="4206524">
                  <a:extLst>
                    <a:ext uri="{9D8B030D-6E8A-4147-A177-3AD203B41FA5}">
                      <a16:colId xmlns:a16="http://schemas.microsoft.com/office/drawing/2014/main" val="3372878913"/>
                    </a:ext>
                  </a:extLst>
                </a:gridCol>
              </a:tblGrid>
              <a:tr h="500222">
                <a:tc>
                  <a:txBody>
                    <a:bodyPr/>
                    <a:lstStyle/>
                    <a:p>
                      <a:pPr marL="0" marR="0" algn="ctr" fontAlgn="t">
                        <a:lnSpc>
                          <a:spcPct val="107000"/>
                        </a:lnSpc>
                        <a:spcBef>
                          <a:spcPts val="0"/>
                        </a:spcBef>
                        <a:spcAft>
                          <a:spcPts val="0"/>
                        </a:spcAft>
                      </a:pPr>
                      <a:r>
                        <a:rPr lang="en-US" sz="2500" b="0" u="none" strike="noStrike" dirty="0">
                          <a:effectLst/>
                        </a:rPr>
                        <a:t>L T P</a:t>
                      </a:r>
                      <a:endParaRPr lang="en-US" sz="3800" b="0" i="0" u="none" strike="noStrike" dirty="0">
                        <a:effectLst/>
                        <a:latin typeface="Arial" panose="020B0604020202020204" pitchFamily="34" charset="0"/>
                      </a:endParaRPr>
                    </a:p>
                  </a:txBody>
                  <a:tcPr marL="188595" marR="188595" marT="19646" marB="0"/>
                </a:tc>
                <a:tc>
                  <a:txBody>
                    <a:bodyPr/>
                    <a:lstStyle/>
                    <a:p>
                      <a:pPr marL="0" marR="0" algn="ctr" fontAlgn="t">
                        <a:lnSpc>
                          <a:spcPct val="107000"/>
                        </a:lnSpc>
                        <a:spcBef>
                          <a:spcPts val="0"/>
                        </a:spcBef>
                        <a:spcAft>
                          <a:spcPts val="0"/>
                        </a:spcAft>
                      </a:pPr>
                      <a:r>
                        <a:rPr lang="en-US" sz="2500" b="0" u="none" strike="noStrike" dirty="0">
                          <a:effectLst/>
                        </a:rPr>
                        <a:t>Credits</a:t>
                      </a:r>
                      <a:endParaRPr lang="en-US" sz="3800" b="0" i="0" u="none" strike="noStrike" dirty="0">
                        <a:effectLst/>
                        <a:latin typeface="Arial" panose="020B0604020202020204" pitchFamily="34" charset="0"/>
                      </a:endParaRPr>
                    </a:p>
                  </a:txBody>
                  <a:tcPr marL="188595" marR="188595" marT="19646" marB="0"/>
                </a:tc>
                <a:extLst>
                  <a:ext uri="{0D108BD9-81ED-4DB2-BD59-A6C34878D82A}">
                    <a16:rowId xmlns:a16="http://schemas.microsoft.com/office/drawing/2014/main" val="2422298466"/>
                  </a:ext>
                </a:extLst>
              </a:tr>
              <a:tr h="579899">
                <a:tc>
                  <a:txBody>
                    <a:bodyPr/>
                    <a:lstStyle/>
                    <a:p>
                      <a:pPr marL="0" marR="0" algn="ctr" fontAlgn="t">
                        <a:lnSpc>
                          <a:spcPct val="107000"/>
                        </a:lnSpc>
                        <a:spcBef>
                          <a:spcPts val="0"/>
                        </a:spcBef>
                        <a:spcAft>
                          <a:spcPts val="0"/>
                        </a:spcAft>
                      </a:pPr>
                      <a:r>
                        <a:rPr lang="en-US" sz="2500" b="0" u="none" strike="noStrike" dirty="0">
                          <a:effectLst/>
                        </a:rPr>
                        <a:t>3 – 0– 0</a:t>
                      </a:r>
                      <a:endParaRPr lang="en-US" sz="3800" b="0" i="0" u="none" strike="noStrike" dirty="0">
                        <a:effectLst/>
                        <a:latin typeface="Arial" panose="020B0604020202020204" pitchFamily="34" charset="0"/>
                      </a:endParaRPr>
                    </a:p>
                  </a:txBody>
                  <a:tcPr marL="188595" marR="188595" marT="19646" marB="0"/>
                </a:tc>
                <a:tc>
                  <a:txBody>
                    <a:bodyPr/>
                    <a:lstStyle/>
                    <a:p>
                      <a:pPr marL="0" marR="0" algn="ctr" fontAlgn="t">
                        <a:lnSpc>
                          <a:spcPct val="107000"/>
                        </a:lnSpc>
                        <a:spcBef>
                          <a:spcPts val="0"/>
                        </a:spcBef>
                        <a:spcAft>
                          <a:spcPts val="0"/>
                        </a:spcAft>
                      </a:pPr>
                      <a:r>
                        <a:rPr lang="en-US" sz="2400" b="0" i="0" u="none" strike="noStrike" dirty="0">
                          <a:effectLst/>
                          <a:latin typeface="Arial" panose="020B0604020202020204" pitchFamily="34" charset="0"/>
                        </a:rPr>
                        <a:t>3</a:t>
                      </a:r>
                    </a:p>
                  </a:txBody>
                  <a:tcPr marL="188595" marR="188595" marT="19646" marB="0"/>
                </a:tc>
                <a:extLst>
                  <a:ext uri="{0D108BD9-81ED-4DB2-BD59-A6C34878D82A}">
                    <a16:rowId xmlns:a16="http://schemas.microsoft.com/office/drawing/2014/main" val="141603377"/>
                  </a:ext>
                </a:extLst>
              </a:tr>
            </a:tbl>
          </a:graphicData>
        </a:graphic>
      </p:graphicFrame>
      <p:sp>
        <p:nvSpPr>
          <p:cNvPr id="9" name="Content Placeholder 5">
            <a:extLst>
              <a:ext uri="{FF2B5EF4-FFF2-40B4-BE49-F238E27FC236}">
                <a16:creationId xmlns:a16="http://schemas.microsoft.com/office/drawing/2014/main" id="{691A3D75-66A7-49DC-9380-D7B99BBAFBF5}"/>
              </a:ext>
            </a:extLst>
          </p:cNvPr>
          <p:cNvSpPr txBox="1">
            <a:spLocks/>
          </p:cNvSpPr>
          <p:nvPr/>
        </p:nvSpPr>
        <p:spPr>
          <a:xfrm>
            <a:off x="2735627" y="1117204"/>
            <a:ext cx="8242176" cy="341713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B. Tech (DS)  </a:t>
            </a:r>
          </a:p>
          <a:p>
            <a:r>
              <a:rPr lang="en-US" sz="2400" dirty="0"/>
              <a:t>6th Semester</a:t>
            </a:r>
          </a:p>
          <a:p>
            <a:r>
              <a:rPr lang="en-IN" sz="2400" dirty="0"/>
              <a:t>Professional Course</a:t>
            </a:r>
            <a:r>
              <a:rPr lang="en-US" sz="2400" b="1" dirty="0"/>
              <a:t>   </a:t>
            </a:r>
          </a:p>
          <a:p>
            <a:pPr marL="0" indent="0">
              <a:buNone/>
            </a:pPr>
            <a:r>
              <a:rPr lang="en-US" sz="2400" b="1" dirty="0"/>
              <a:t>                  </a:t>
            </a:r>
          </a:p>
          <a:p>
            <a:pPr marL="0" indent="0" algn="ctr">
              <a:lnSpc>
                <a:spcPct val="115000"/>
              </a:lnSpc>
              <a:spcBef>
                <a:spcPts val="0"/>
              </a:spcBef>
              <a:spcAft>
                <a:spcPts val="750"/>
              </a:spcAft>
              <a:buNone/>
            </a:pPr>
            <a:r>
              <a:rPr lang="en-US" sz="2400" b="1" dirty="0">
                <a:latin typeface="Times New Roman" panose="02020603050405020304" pitchFamily="18" charset="0"/>
                <a:cs typeface="Times New Roman" panose="02020603050405020304" pitchFamily="18" charset="0"/>
              </a:rPr>
              <a:t>BUSINESS INTELLIGENCE AND DATA VISUALIZATION</a:t>
            </a:r>
          </a:p>
          <a:p>
            <a:pPr marL="0" indent="0" algn="ctr">
              <a:lnSpc>
                <a:spcPct val="115000"/>
              </a:lnSpc>
              <a:spcBef>
                <a:spcPts val="0"/>
              </a:spcBef>
              <a:spcAft>
                <a:spcPts val="750"/>
              </a:spcAft>
              <a:buNone/>
            </a:pPr>
            <a:endParaRPr lang="en-US" sz="2400" dirty="0"/>
          </a:p>
        </p:txBody>
      </p:sp>
      <p:pic>
        <p:nvPicPr>
          <p:cNvPr id="11" name="Picture 10" descr="A black and red logo&#10;&#10;Description automatically generated">
            <a:extLst>
              <a:ext uri="{FF2B5EF4-FFF2-40B4-BE49-F238E27FC236}">
                <a16:creationId xmlns:a16="http://schemas.microsoft.com/office/drawing/2014/main" id="{8BDB0671-FC93-5C9E-75A2-ED46EE3FB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Footer Placeholder 12"/>
          <p:cNvSpPr>
            <a:spLocks noGrp="1"/>
          </p:cNvSpPr>
          <p:nvPr>
            <p:ph type="ftr" sz="quarter" idx="11"/>
          </p:nvPr>
        </p:nvSpPr>
        <p:spPr>
          <a:xfrm>
            <a:off x="3810000" y="6248401"/>
            <a:ext cx="5029200" cy="365125"/>
          </a:xfrm>
        </p:spPr>
        <p:txBody>
          <a:bodyPr/>
          <a:lstStyle/>
          <a:p>
            <a:r>
              <a:rPr lang="en-US" dirty="0"/>
              <a:t>Ms. Mona Devi             ACSDS0602  BI            Unit  3</a:t>
            </a:r>
          </a:p>
        </p:txBody>
      </p:sp>
      <p:sp>
        <p:nvSpPr>
          <p:cNvPr id="15" name="Title 1"/>
          <p:cNvSpPr txBox="1">
            <a:spLocks/>
          </p:cNvSpPr>
          <p:nvPr/>
        </p:nvSpPr>
        <p:spPr>
          <a:xfrm>
            <a:off x="2514600" y="76200"/>
            <a:ext cx="9296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marL="8547">
              <a:spcBef>
                <a:spcPts val="68"/>
              </a:spcBef>
            </a:pPr>
            <a:r>
              <a:rPr lang="en-IN" dirty="0"/>
              <a:t>Evaluation Scheme</a:t>
            </a:r>
          </a:p>
        </p:txBody>
      </p:sp>
    </p:spTree>
    <p:extLst>
      <p:ext uri="{BB962C8B-B14F-4D97-AF65-F5344CB8AC3E}">
        <p14:creationId xmlns:p14="http://schemas.microsoft.com/office/powerpoint/2010/main" val="40364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Connect from Tableau Desktop</a:t>
            </a:r>
          </a:p>
        </p:txBody>
      </p:sp>
      <p:sp>
        <p:nvSpPr>
          <p:cNvPr id="13"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7" name="Picture 4"/>
          <p:cNvPicPr>
            <a:picLocks noGrp="1" noChangeAspect="1" noChangeArrowheads="1"/>
          </p:cNvPicPr>
          <p:nvPr>
            <p:ph idx="1"/>
          </p:nvPr>
        </p:nvPicPr>
        <p:blipFill>
          <a:blip r:embed="rId3" cstate="print"/>
          <a:srcRect/>
          <a:stretch>
            <a:fillRect/>
          </a:stretch>
        </p:blipFill>
        <p:spPr bwMode="auto">
          <a:xfrm>
            <a:off x="2209800" y="990600"/>
            <a:ext cx="9448800" cy="3305637"/>
          </a:xfrm>
          <a:prstGeom prst="rect">
            <a:avLst/>
          </a:prstGeom>
          <a:noFill/>
          <a:ln w="9525">
            <a:noFill/>
            <a:miter lim="800000"/>
            <a:headEnd/>
            <a:tailEnd/>
          </a:ln>
          <a:effectLst/>
        </p:spPr>
      </p:pic>
      <p:sp>
        <p:nvSpPr>
          <p:cNvPr id="8" name="Rectangle 7"/>
          <p:cNvSpPr/>
          <p:nvPr/>
        </p:nvSpPr>
        <p:spPr>
          <a:xfrm>
            <a:off x="2438400" y="4495800"/>
            <a:ext cx="9067800" cy="923330"/>
          </a:xfrm>
          <a:prstGeom prst="rect">
            <a:avLst/>
          </a:prstGeom>
        </p:spPr>
        <p:txBody>
          <a:bodyPr wrap="square">
            <a:spAutoFit/>
          </a:bodyPr>
          <a:lstStyle/>
          <a:p>
            <a:r>
              <a:rPr lang="en-US" dirty="0"/>
              <a:t>Search for data by using the Search box. Or you can sort the list by selecting the column headers. Column headers that support sorting are underlined when you hover over the header. You can also select the filter icon to filter data by Connection Type and by Certified.</a:t>
            </a:r>
          </a:p>
        </p:txBody>
      </p:sp>
    </p:spTree>
    <p:extLst>
      <p:ext uri="{BB962C8B-B14F-4D97-AF65-F5344CB8AC3E}">
        <p14:creationId xmlns:p14="http://schemas.microsoft.com/office/powerpoint/2010/main" val="991401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447800"/>
            <a:ext cx="11277601" cy="4756150"/>
          </a:xfrm>
        </p:spPr>
        <p:txBody>
          <a:bodyPr>
            <a:normAutofit fontScale="55000" lnSpcReduction="20000"/>
          </a:bodyPr>
          <a:lstStyle/>
          <a:p>
            <a:r>
              <a:rPr lang="en-US" dirty="0"/>
              <a:t>In addition to connecting to data sources, when you have the Data Management Add-on, you can connect to data using a virtual connection. When Tableau Catalog is enabled you can also connect to databases, files, and tables.</a:t>
            </a:r>
          </a:p>
          <a:p>
            <a:pPr lvl="1"/>
            <a:r>
              <a:rPr lang="en-US" dirty="0"/>
              <a:t>You can select from </a:t>
            </a:r>
            <a:r>
              <a:rPr lang="en-US" b="1" dirty="0"/>
              <a:t>Data Sources</a:t>
            </a:r>
            <a:r>
              <a:rPr lang="en-US" dirty="0"/>
              <a:t>, </a:t>
            </a:r>
            <a:r>
              <a:rPr lang="en-US" b="1" dirty="0"/>
              <a:t>Virtual Connections</a:t>
            </a:r>
            <a:r>
              <a:rPr lang="en-US" dirty="0"/>
              <a:t>, </a:t>
            </a:r>
            <a:r>
              <a:rPr lang="en-US" b="1" dirty="0"/>
              <a:t>Databases and Files</a:t>
            </a:r>
            <a:r>
              <a:rPr lang="en-US" dirty="0"/>
              <a:t>, or </a:t>
            </a:r>
            <a:r>
              <a:rPr lang="en-US" b="1" dirty="0"/>
              <a:t>Tables </a:t>
            </a:r>
            <a:r>
              <a:rPr lang="en-US" dirty="0"/>
              <a:t>to search for data.</a:t>
            </a:r>
          </a:p>
          <a:p>
            <a:pPr lvl="1"/>
            <a:r>
              <a:rPr lang="en-US" dirty="0"/>
              <a:t>You can filter assets by several options including Tag, Data Quality Warning, Certified, and more.</a:t>
            </a:r>
            <a:br>
              <a:rPr lang="en-US" dirty="0"/>
            </a:br>
            <a:br>
              <a:rPr lang="en-US" dirty="0"/>
            </a:br>
            <a:endParaRPr lang="en-US" dirty="0"/>
          </a:p>
          <a:p>
            <a:r>
              <a:rPr lang="en-US" b="1" dirty="0"/>
              <a:t>Note: </a:t>
            </a:r>
            <a:r>
              <a:rPr lang="en-US" dirty="0"/>
              <a:t>From the </a:t>
            </a:r>
            <a:r>
              <a:rPr lang="en-US" b="1" dirty="0"/>
              <a:t>Search for Data</a:t>
            </a:r>
            <a:r>
              <a:rPr lang="en-US" dirty="0"/>
              <a:t> results, you can make a connection with a subset of the data connectors that Tableau Desktop supports. If a data source, database, file, or table is grayed out, you can't connect from Tableau Server or Tableau Online. You can, however, connect from the Tableau Desktop</a:t>
            </a:r>
            <a:r>
              <a:rPr lang="en-US" b="1" dirty="0"/>
              <a:t> Connect </a:t>
            </a:r>
            <a:r>
              <a:rPr lang="en-US" dirty="0"/>
              <a:t>pane, if you have the correct permissions.</a:t>
            </a:r>
          </a:p>
          <a:p>
            <a:r>
              <a:rPr lang="en-US" dirty="0"/>
              <a:t>After you select the data you want to connect to, click </a:t>
            </a:r>
            <a:r>
              <a:rPr lang="en-US" b="1" dirty="0"/>
              <a:t>Connect</a:t>
            </a:r>
            <a:r>
              <a:rPr lang="en-US" dirty="0"/>
              <a:t>.</a:t>
            </a:r>
          </a:p>
          <a:p>
            <a:r>
              <a:rPr lang="en-US" dirty="0"/>
              <a:t>Select the sheet tab to start your analysis.</a:t>
            </a:r>
          </a:p>
          <a:p>
            <a:r>
              <a:rPr lang="en-US" dirty="0"/>
              <a:t>Data sources published to Tableau Server or Tableau Online are shown in the </a:t>
            </a:r>
            <a:r>
              <a:rPr lang="en-US" b="1" dirty="0"/>
              <a:t>Data </a:t>
            </a:r>
            <a:r>
              <a:rPr lang="en-US" dirty="0"/>
              <a:t>pane with a Tableau icon.</a:t>
            </a:r>
          </a:p>
          <a:p>
            <a:r>
              <a:rPr lang="en-US" dirty="0"/>
              <a:t>You might want to download a local copy of the data source so that you can, for example, work offline or make changes to a data source without modifying the original. To download a local copy, on the </a:t>
            </a:r>
            <a:r>
              <a:rPr lang="en-US" b="1" dirty="0"/>
              <a:t>Data </a:t>
            </a:r>
            <a:r>
              <a:rPr lang="en-US" dirty="0"/>
              <a:t>menu, select the data source, and then select </a:t>
            </a:r>
            <a:r>
              <a:rPr lang="en-US" b="1" dirty="0"/>
              <a:t>Create Local Copy</a:t>
            </a:r>
            <a:r>
              <a:rPr lang="en-US" dirty="0"/>
              <a:t>. A duplicate of the data source is added to the </a:t>
            </a:r>
            <a:r>
              <a:rPr lang="en-US" b="1" dirty="0"/>
              <a:t>Data </a:t>
            </a:r>
            <a:r>
              <a:rPr lang="en-US" dirty="0"/>
              <a:t>pane.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Connect from Tableau Desktop</a:t>
            </a:r>
          </a:p>
        </p:txBody>
      </p:sp>
      <p:sp>
        <p:nvSpPr>
          <p:cNvPr id="13"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Tree>
    <p:extLst>
      <p:ext uri="{BB962C8B-B14F-4D97-AF65-F5344CB8AC3E}">
        <p14:creationId xmlns:p14="http://schemas.microsoft.com/office/powerpoint/2010/main" val="1192925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1"/>
            <a:ext cx="10972800" cy="4572001"/>
          </a:xfrm>
        </p:spPr>
        <p:txBody>
          <a:bodyPr>
            <a:normAutofit/>
          </a:bodyPr>
          <a:lstStyle/>
          <a:p>
            <a:r>
              <a:rPr lang="en-US" sz="2000" dirty="0"/>
              <a:t>The most widely used interactive Data Visualization tool is Tableau. It has a large number of charts to help you easily and effectively explore your data. Data is represented by Rectangle Boxes in </a:t>
            </a:r>
            <a:r>
              <a:rPr lang="en-US" sz="2000" b="1" dirty="0"/>
              <a:t>Tableau </a:t>
            </a:r>
            <a:r>
              <a:rPr lang="en-US" sz="2000" b="1" dirty="0" err="1"/>
              <a:t>Treemap</a:t>
            </a:r>
            <a:r>
              <a:rPr lang="en-US" sz="2000" dirty="0"/>
              <a:t>. Each rectangle box can be determined by any of your </a:t>
            </a:r>
            <a:r>
              <a:rPr lang="en-US" sz="2000" b="1" dirty="0"/>
              <a:t>Dimension</a:t>
            </a:r>
            <a:r>
              <a:rPr lang="en-US" sz="2000" dirty="0"/>
              <a:t> members, and the box size can be determined by the</a:t>
            </a:r>
            <a:r>
              <a:rPr lang="en-US" sz="2000" b="1" dirty="0"/>
              <a:t> Measure </a:t>
            </a:r>
            <a:r>
              <a:rPr lang="en-US" sz="2000" dirty="0"/>
              <a:t>value. Tableau </a:t>
            </a:r>
            <a:r>
              <a:rPr lang="en-US" sz="2000" dirty="0" err="1"/>
              <a:t>Treemaps</a:t>
            </a:r>
            <a:r>
              <a:rPr lang="en-US" sz="2000" dirty="0"/>
              <a:t> are extremely useful for displaying the most complex data set information in a small data region.</a:t>
            </a:r>
          </a:p>
          <a:p>
            <a:r>
              <a:rPr lang="en-US" sz="2000" dirty="0"/>
              <a:t>The Tableau </a:t>
            </a:r>
            <a:r>
              <a:rPr lang="en-US" sz="2000" dirty="0" err="1"/>
              <a:t>Treemap</a:t>
            </a:r>
            <a:r>
              <a:rPr lang="en-US" sz="2000" dirty="0"/>
              <a:t> was designed to display hierarchical data, but it is now also used to display part-to-whole relationships.</a:t>
            </a:r>
            <a:r>
              <a:rPr lang="en-US" sz="2000" b="1" dirty="0"/>
              <a:t> Dimensions</a:t>
            </a:r>
            <a:r>
              <a:rPr lang="en-US" sz="2000" dirty="0"/>
              <a:t> are used to define the Tableau </a:t>
            </a:r>
            <a:r>
              <a:rPr lang="en-US" sz="2000" dirty="0" err="1"/>
              <a:t>Treemap’s</a:t>
            </a:r>
            <a:r>
              <a:rPr lang="en-US" sz="2000" dirty="0"/>
              <a:t> structure, while </a:t>
            </a:r>
            <a:r>
              <a:rPr lang="en-US" sz="2000" b="1" dirty="0"/>
              <a:t>Measures</a:t>
            </a:r>
            <a:r>
              <a:rPr lang="en-US" sz="2000" dirty="0"/>
              <a:t> are used to define the size and color of the individual rectangles. </a:t>
            </a:r>
            <a:r>
              <a:rPr lang="en-US" sz="2000" dirty="0" err="1"/>
              <a:t>Treemaps</a:t>
            </a:r>
            <a:r>
              <a:rPr lang="en-US" sz="2000" dirty="0"/>
              <a:t> are simple Data Visualization that can present information in a visually appealing manner. When you need to show cumulative totals for the working data, the Tableau </a:t>
            </a:r>
            <a:r>
              <a:rPr lang="en-US" sz="2000" dirty="0" err="1"/>
              <a:t>Treemap</a:t>
            </a:r>
            <a:r>
              <a:rPr lang="en-US" sz="2000" dirty="0"/>
              <a:t> chart is the way to go. When making the chart, you can include labels such as date, time, name, and budget.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pic>
        <p:nvPicPr>
          <p:cNvPr id="10" name="Picture 9"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b="1" dirty="0"/>
              <a:t>What is Tableau </a:t>
            </a:r>
            <a:r>
              <a:rPr lang="en-US" b="1" dirty="0" err="1"/>
              <a:t>Treemap</a:t>
            </a:r>
            <a:r>
              <a:rPr lang="en-US" b="1" dirty="0"/>
              <a:t>?</a:t>
            </a:r>
          </a:p>
        </p:txBody>
      </p:sp>
      <p:sp>
        <p:nvSpPr>
          <p:cNvPr id="14"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Tree>
    <p:extLst>
      <p:ext uri="{BB962C8B-B14F-4D97-AF65-F5344CB8AC3E}">
        <p14:creationId xmlns:p14="http://schemas.microsoft.com/office/powerpoint/2010/main" val="1268520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600201"/>
            <a:ext cx="11480800" cy="4525963"/>
          </a:xfrm>
        </p:spPr>
        <p:txBody>
          <a:bodyPr>
            <a:normAutofit lnSpcReduction="10000"/>
          </a:bodyPr>
          <a:lstStyle/>
          <a:p>
            <a:r>
              <a:rPr lang="en-US" sz="2000" dirty="0">
                <a:latin typeface="+mj-lt"/>
              </a:rPr>
              <a:t> </a:t>
            </a:r>
            <a:r>
              <a:rPr lang="en-US" sz="2000" dirty="0"/>
              <a:t>A Tableau </a:t>
            </a:r>
            <a:r>
              <a:rPr lang="en-US" sz="2000" dirty="0" err="1"/>
              <a:t>Treemap’s</a:t>
            </a:r>
            <a:r>
              <a:rPr lang="en-US" sz="2000" dirty="0"/>
              <a:t> fundamental components are:</a:t>
            </a:r>
          </a:p>
          <a:p>
            <a:r>
              <a:rPr lang="en-US" sz="2000" dirty="0"/>
              <a:t>Mark </a:t>
            </a:r>
            <a:r>
              <a:rPr lang="en-US" sz="2000" dirty="0" err="1"/>
              <a:t>type:Automatic</a:t>
            </a:r>
            <a:r>
              <a:rPr lang="en-US" sz="2000" dirty="0"/>
              <a:t> or Square</a:t>
            </a:r>
          </a:p>
          <a:p>
            <a:r>
              <a:rPr lang="en-US" sz="2000" dirty="0" err="1"/>
              <a:t>Color:Dimension</a:t>
            </a:r>
            <a:r>
              <a:rPr lang="en-US" sz="2000" dirty="0"/>
              <a:t> or Measure</a:t>
            </a:r>
          </a:p>
          <a:p>
            <a:r>
              <a:rPr lang="en-US" sz="2000" dirty="0" err="1"/>
              <a:t>SizeMeasure</a:t>
            </a:r>
            <a:endParaRPr lang="en-US" sz="2000" dirty="0"/>
          </a:p>
          <a:p>
            <a:r>
              <a:rPr lang="en-US" sz="2000" dirty="0"/>
              <a:t>Label or </a:t>
            </a:r>
            <a:r>
              <a:rPr lang="en-US" sz="2000" dirty="0" err="1"/>
              <a:t>Detail:Dimension</a:t>
            </a:r>
            <a:r>
              <a:rPr lang="en-US" sz="2000" dirty="0"/>
              <a:t>(s) </a:t>
            </a:r>
          </a:p>
          <a:p>
            <a:r>
              <a:rPr lang="en-US" sz="2000" dirty="0"/>
              <a:t>When there are many components in a whole, a Tableau </a:t>
            </a:r>
            <a:r>
              <a:rPr lang="en-US" sz="2000" dirty="0" err="1"/>
              <a:t>Treemap</a:t>
            </a:r>
            <a:r>
              <a:rPr lang="en-US" sz="2000" dirty="0"/>
              <a:t> is used to show how they fit together. A rectangular area divided into smaller rectangles to represent sub-categories is typically (but not always) used for the arrangement. The size of these subcategory rectangles is a numerical value. The small rectangles are usually logically grouped into a different categorical family and colored to indicate a key data attribute.</a:t>
            </a:r>
          </a:p>
          <a:p>
            <a:r>
              <a:rPr lang="en-US" sz="2000" dirty="0"/>
              <a:t>The Tableau </a:t>
            </a:r>
            <a:r>
              <a:rPr lang="en-US" sz="2000" dirty="0" err="1"/>
              <a:t>Treemap</a:t>
            </a:r>
            <a:r>
              <a:rPr lang="en-US" sz="2000" dirty="0"/>
              <a:t> has some drawbacks, such as the fact that it offers very limited customization options to the user and is inefficient at representing data ranges. It’s a good idea to give the </a:t>
            </a:r>
            <a:r>
              <a:rPr lang="en-US" sz="2000" dirty="0" err="1"/>
              <a:t>Treemap</a:t>
            </a:r>
            <a:r>
              <a:rPr lang="en-US" sz="2000" dirty="0"/>
              <a:t> in Tableau proper labels, colors, sizes, and naming conventions so that the visualizations are more meaningful.</a:t>
            </a:r>
          </a:p>
          <a:p>
            <a:pPr marL="0" indent="0">
              <a:buNone/>
            </a:pPr>
            <a:endParaRPr lang="en-US" sz="1900" dirty="0"/>
          </a:p>
          <a:p>
            <a:pPr marL="0" indent="0">
              <a:buNone/>
            </a:pPr>
            <a:endParaRPr lang="en-US" sz="1900" dirty="0"/>
          </a:p>
          <a:p>
            <a:pPr marL="0" indent="0">
              <a:buNone/>
            </a:pPr>
            <a:endParaRPr lang="en-US" sz="2000" dirty="0"/>
          </a:p>
          <a:p>
            <a:pPr marL="0" indent="0">
              <a:buNone/>
            </a:pPr>
            <a:endParaRPr lang="en-US" sz="1800" dirty="0">
              <a:latin typeface="+mj-lt"/>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b="1" dirty="0"/>
              <a:t>What is Tableau </a:t>
            </a:r>
            <a:r>
              <a:rPr lang="en-US" b="1" dirty="0" err="1"/>
              <a:t>Treemap</a:t>
            </a:r>
            <a:r>
              <a:rPr lang="en-US" b="1" dirty="0"/>
              <a:t>?</a:t>
            </a:r>
          </a:p>
        </p:txBody>
      </p:sp>
      <p:sp>
        <p:nvSpPr>
          <p:cNvPr id="13"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Tree>
    <p:extLst>
      <p:ext uri="{BB962C8B-B14F-4D97-AF65-F5344CB8AC3E}">
        <p14:creationId xmlns:p14="http://schemas.microsoft.com/office/powerpoint/2010/main" val="957200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a:t>Here you’ll be making a </a:t>
            </a:r>
            <a:r>
              <a:rPr lang="en-US" sz="2000" dirty="0" err="1"/>
              <a:t>Treemap</a:t>
            </a:r>
            <a:r>
              <a:rPr lang="en-US" sz="2000" dirty="0"/>
              <a:t> Chart showing no profit and no sales in specific years, along with the profit ratios that go with them.</a:t>
            </a:r>
          </a:p>
          <a:p>
            <a:r>
              <a:rPr lang="en-US" sz="2000" b="1" dirty="0"/>
              <a:t>Step 1</a:t>
            </a:r>
            <a:r>
              <a:rPr lang="en-US" sz="2000" dirty="0"/>
              <a:t>: You need to connect the TABLEAU application to a dataset as users:</a:t>
            </a:r>
          </a:p>
          <a:p>
            <a:r>
              <a:rPr lang="en-US" sz="2000" dirty="0"/>
              <a:t>The </a:t>
            </a:r>
            <a:r>
              <a:rPr lang="en-US" sz="2000" b="1" dirty="0"/>
              <a:t>‘Superstore</a:t>
            </a:r>
            <a:r>
              <a:rPr lang="en-US" sz="2000" dirty="0"/>
              <a:t>‘ dataset, which comes preinstalled with the application, can be seen in the main section (black area). To create a </a:t>
            </a:r>
            <a:r>
              <a:rPr lang="en-US" sz="2000" b="1" dirty="0" err="1"/>
              <a:t>Treemap</a:t>
            </a:r>
            <a:r>
              <a:rPr lang="en-US" sz="2000" b="1" dirty="0"/>
              <a:t> Chart</a:t>
            </a:r>
            <a:r>
              <a:rPr lang="en-US" sz="2000" dirty="0"/>
              <a:t>, you will use this dataset.</a:t>
            </a:r>
          </a:p>
          <a:p>
            <a:r>
              <a:rPr lang="en-US" sz="2000" b="1" dirty="0"/>
              <a:t>Step 2</a:t>
            </a:r>
            <a:r>
              <a:rPr lang="en-US" sz="2000" dirty="0"/>
              <a:t>: When you click on the </a:t>
            </a:r>
            <a:r>
              <a:rPr lang="en-US" sz="2000" b="1" dirty="0"/>
              <a:t>Sample Superstore</a:t>
            </a:r>
            <a:r>
              <a:rPr lang="en-US" sz="2000" dirty="0"/>
              <a:t> dataset, you’ll see the screen below:</a:t>
            </a:r>
          </a:p>
          <a:p>
            <a:pPr marL="0" indent="0">
              <a:buNone/>
            </a:pPr>
            <a:endParaRPr lang="en-US" sz="1800" dirty="0">
              <a:latin typeface="+mj-lt"/>
            </a:endParaRPr>
          </a:p>
          <a:p>
            <a:pPr marL="0" indent="0">
              <a:buNone/>
            </a:pPr>
            <a:endParaRPr lang="en-US" sz="1800" dirty="0">
              <a:latin typeface="+mj-lt"/>
            </a:endParaRPr>
          </a:p>
          <a:p>
            <a:pPr marL="0" indent="0">
              <a:buNone/>
            </a:pPr>
            <a:endParaRPr lang="en-US" sz="2000" dirty="0">
              <a:latin typeface="+mj-lt"/>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860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b="1" dirty="0"/>
              <a:t>How to Build a Tableau </a:t>
            </a:r>
            <a:r>
              <a:rPr lang="en-US" b="1" dirty="0" err="1"/>
              <a:t>Treemap</a:t>
            </a:r>
            <a:r>
              <a:rPr lang="en-US" b="1" dirty="0"/>
              <a:t>?</a:t>
            </a:r>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Tree>
    <p:extLst>
      <p:ext uri="{BB962C8B-B14F-4D97-AF65-F5344CB8AC3E}">
        <p14:creationId xmlns:p14="http://schemas.microsoft.com/office/powerpoint/2010/main" val="311401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pic>
        <p:nvPicPr>
          <p:cNvPr id="10" name="Picture 9"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b="1" dirty="0"/>
              <a:t>How to Build a Tableau </a:t>
            </a:r>
            <a:r>
              <a:rPr lang="en-US" b="1" dirty="0" err="1"/>
              <a:t>Treemap</a:t>
            </a:r>
            <a:r>
              <a:rPr lang="en-US" b="1" dirty="0"/>
              <a:t>?</a:t>
            </a:r>
          </a:p>
        </p:txBody>
      </p:sp>
      <p:sp>
        <p:nvSpPr>
          <p:cNvPr id="13"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8" name="Picture 1"/>
          <p:cNvPicPr>
            <a:picLocks noChangeAspect="1" noChangeArrowheads="1"/>
          </p:cNvPicPr>
          <p:nvPr/>
        </p:nvPicPr>
        <p:blipFill>
          <a:blip r:embed="rId3" cstate="print"/>
          <a:srcRect/>
          <a:stretch>
            <a:fillRect/>
          </a:stretch>
        </p:blipFill>
        <p:spPr bwMode="auto">
          <a:xfrm>
            <a:off x="3048000" y="1219200"/>
            <a:ext cx="7363853" cy="4648849"/>
          </a:xfrm>
          <a:prstGeom prst="rect">
            <a:avLst/>
          </a:prstGeom>
          <a:noFill/>
          <a:ln w="9525">
            <a:noFill/>
            <a:miter lim="800000"/>
            <a:headEnd/>
            <a:tailEnd/>
          </a:ln>
          <a:effectLst/>
        </p:spPr>
      </p:pic>
    </p:spTree>
    <p:extLst>
      <p:ext uri="{BB962C8B-B14F-4D97-AF65-F5344CB8AC3E}">
        <p14:creationId xmlns:p14="http://schemas.microsoft.com/office/powerpoint/2010/main" val="3975439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800" dirty="0"/>
              <a:t>The content of the data set is listed in multiple tabs at the bottom of the screen, indicating that </a:t>
            </a:r>
            <a:r>
              <a:rPr lang="en-US" sz="1800" b="1" dirty="0"/>
              <a:t>Sample Superstore</a:t>
            </a:r>
            <a:r>
              <a:rPr lang="en-US" sz="1800" dirty="0"/>
              <a:t> is fully loaded. This is a type of working data reference chart.</a:t>
            </a:r>
          </a:p>
          <a:p>
            <a:r>
              <a:rPr lang="en-US" sz="1800" b="1" dirty="0"/>
              <a:t>Step 3</a:t>
            </a:r>
            <a:r>
              <a:rPr lang="en-US" sz="1800" dirty="0"/>
              <a:t>: Now you’ll create your own </a:t>
            </a:r>
            <a:r>
              <a:rPr lang="en-US" sz="1800" b="1" dirty="0" err="1"/>
              <a:t>Treemap</a:t>
            </a:r>
            <a:r>
              <a:rPr lang="en-US" sz="1800" b="1" dirty="0"/>
              <a:t> Chart</a:t>
            </a:r>
            <a:r>
              <a:rPr lang="en-US" sz="1800" dirty="0"/>
              <a:t>; when you create a new worksheet on the dashboard, you’ll see something like this:</a:t>
            </a:r>
          </a:p>
          <a:p>
            <a:pPr lvl="0" algn="just" fontAlgn="base"/>
            <a:endParaRPr lang="en-US" sz="1800" dirty="0"/>
          </a:p>
          <a:p>
            <a:pPr marL="0" indent="0">
              <a:buNone/>
            </a:pP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3622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b="1" dirty="0"/>
              <a:t>How to Build a Tableau </a:t>
            </a:r>
            <a:r>
              <a:rPr lang="en-US" b="1" dirty="0" err="1"/>
              <a:t>Treemap</a:t>
            </a:r>
            <a:r>
              <a:rPr lang="en-US" b="1" dirty="0"/>
              <a:t>?</a:t>
            </a:r>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7" name="Picture 1"/>
          <p:cNvPicPr>
            <a:picLocks noChangeAspect="1" noChangeArrowheads="1"/>
          </p:cNvPicPr>
          <p:nvPr/>
        </p:nvPicPr>
        <p:blipFill>
          <a:blip r:embed="rId3" cstate="print"/>
          <a:srcRect/>
          <a:stretch>
            <a:fillRect/>
          </a:stretch>
        </p:blipFill>
        <p:spPr bwMode="auto">
          <a:xfrm>
            <a:off x="4800600" y="2667000"/>
            <a:ext cx="5742825" cy="3627438"/>
          </a:xfrm>
          <a:prstGeom prst="rect">
            <a:avLst/>
          </a:prstGeom>
          <a:noFill/>
          <a:ln w="9525">
            <a:noFill/>
            <a:miter lim="800000"/>
            <a:headEnd/>
            <a:tailEnd/>
          </a:ln>
          <a:effectLst/>
        </p:spPr>
      </p:pic>
    </p:spTree>
    <p:extLst>
      <p:ext uri="{BB962C8B-B14F-4D97-AF65-F5344CB8AC3E}">
        <p14:creationId xmlns:p14="http://schemas.microsoft.com/office/powerpoint/2010/main" val="20629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1"/>
            <a:ext cx="11582400" cy="5059364"/>
          </a:xfrm>
        </p:spPr>
        <p:txBody>
          <a:bodyPr>
            <a:normAutofit/>
          </a:bodyPr>
          <a:lstStyle/>
          <a:p>
            <a:pPr fontAlgn="base"/>
            <a:r>
              <a:rPr lang="en-US" sz="2000" dirty="0"/>
              <a:t>Only two-dimensional data is considered within a </a:t>
            </a:r>
            <a:r>
              <a:rPr lang="en-US" sz="2000" dirty="0" err="1"/>
              <a:t>Treemap</a:t>
            </a:r>
            <a:r>
              <a:rPr lang="en-US" sz="2000" dirty="0"/>
              <a:t> Chart. On the left-hand side of the screen, you can see the</a:t>
            </a:r>
            <a:r>
              <a:rPr lang="en-US" sz="2000" b="1" dirty="0"/>
              <a:t> ‘Dimension</a:t>
            </a:r>
            <a:r>
              <a:rPr lang="en-US" sz="2000" dirty="0"/>
              <a:t>,</a:t>
            </a:r>
            <a:r>
              <a:rPr lang="en-US" sz="2000" b="1" dirty="0"/>
              <a:t>‘ ‘Measures,’</a:t>
            </a:r>
            <a:r>
              <a:rPr lang="en-US" sz="2000" dirty="0"/>
              <a:t> and </a:t>
            </a:r>
            <a:r>
              <a:rPr lang="en-US" sz="2000" b="1" dirty="0"/>
              <a:t>‘Parameters’</a:t>
            </a:r>
            <a:r>
              <a:rPr lang="en-US" sz="2000" dirty="0"/>
              <a:t> sections. All of these contain various types of data or data measurement techniques.</a:t>
            </a:r>
          </a:p>
          <a:p>
            <a:pPr fontAlgn="base"/>
            <a:r>
              <a:rPr lang="en-US" sz="2000" b="1" dirty="0"/>
              <a:t>Step 4</a:t>
            </a:r>
            <a:r>
              <a:rPr lang="en-US" sz="2000" dirty="0"/>
              <a:t>: Then, from the </a:t>
            </a:r>
            <a:r>
              <a:rPr lang="en-US" sz="2000" b="1" dirty="0"/>
              <a:t>Dimension</a:t>
            </a:r>
            <a:r>
              <a:rPr lang="en-US" sz="2000" dirty="0"/>
              <a:t> and </a:t>
            </a:r>
            <a:r>
              <a:rPr lang="en-US" sz="2000" b="1" dirty="0"/>
              <a:t>Measure</a:t>
            </a:r>
            <a:r>
              <a:rPr lang="en-US" sz="2000" dirty="0"/>
              <a:t> section, you drag and drop data. The actual chart-making process starts from here. You want the </a:t>
            </a:r>
            <a:r>
              <a:rPr lang="en-US" sz="2000" b="1" dirty="0"/>
              <a:t>YEAR</a:t>
            </a:r>
            <a:r>
              <a:rPr lang="en-US" sz="2000" dirty="0"/>
              <a:t> and </a:t>
            </a:r>
            <a:r>
              <a:rPr lang="en-US" sz="2000" b="1" dirty="0"/>
              <a:t>REGIONAL</a:t>
            </a:r>
            <a:r>
              <a:rPr lang="en-US" sz="2000" dirty="0"/>
              <a:t> information to be at the top of your chart. So you select </a:t>
            </a:r>
            <a:r>
              <a:rPr lang="en-US" sz="2000" b="1" dirty="0"/>
              <a:t>‘Text’</a:t>
            </a:r>
            <a:r>
              <a:rPr lang="en-US" sz="2000" dirty="0"/>
              <a:t> and drag the</a:t>
            </a:r>
            <a:r>
              <a:rPr lang="en-US" sz="2000" b="1" dirty="0"/>
              <a:t> Region</a:t>
            </a:r>
            <a:r>
              <a:rPr lang="en-US" sz="2000" dirty="0"/>
              <a:t> and </a:t>
            </a:r>
            <a:r>
              <a:rPr lang="en-US" sz="2000" b="1" dirty="0"/>
              <a:t>Year of Order dates</a:t>
            </a:r>
            <a:r>
              <a:rPr lang="en-US" sz="2000" dirty="0"/>
              <a:t> to it.</a:t>
            </a:r>
          </a:p>
          <a:p>
            <a:pPr fontAlgn="base"/>
            <a:r>
              <a:rPr lang="en-US" sz="2000" b="1" dirty="0"/>
              <a:t>Step 5</a:t>
            </a:r>
            <a:r>
              <a:rPr lang="en-US" sz="2000" dirty="0"/>
              <a:t>: Drag and drop </a:t>
            </a:r>
            <a:r>
              <a:rPr lang="en-US" sz="2000" b="1" dirty="0"/>
              <a:t>‘Sales’</a:t>
            </a:r>
            <a:r>
              <a:rPr lang="en-US" sz="2000" dirty="0"/>
              <a:t> into the</a:t>
            </a:r>
            <a:r>
              <a:rPr lang="en-US" sz="2000" b="1" dirty="0"/>
              <a:t> ‘Size’</a:t>
            </a:r>
            <a:r>
              <a:rPr lang="en-US" sz="2000" dirty="0"/>
              <a:t> section to add the </a:t>
            </a:r>
            <a:r>
              <a:rPr lang="en-US" sz="2000" b="1" dirty="0"/>
              <a:t>Sales</a:t>
            </a:r>
            <a:r>
              <a:rPr lang="en-US" sz="2000" dirty="0"/>
              <a:t> information to the chart (present under the </a:t>
            </a:r>
            <a:r>
              <a:rPr lang="en-US" sz="2000" b="1" dirty="0"/>
              <a:t>Marks</a:t>
            </a:r>
            <a:r>
              <a:rPr lang="en-US" sz="2000" dirty="0"/>
              <a:t>) as shown below:</a:t>
            </a:r>
          </a:p>
          <a:p>
            <a:pPr lvl="0" algn="just"/>
            <a:endParaRPr lang="en-US" sz="1800" dirty="0"/>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860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b="1" dirty="0"/>
              <a:t>How to Build a Tableau </a:t>
            </a:r>
            <a:r>
              <a:rPr lang="en-US" b="1" dirty="0" err="1"/>
              <a:t>Treemap</a:t>
            </a:r>
            <a:r>
              <a:rPr lang="en-US" b="1" dirty="0"/>
              <a:t>?</a:t>
            </a:r>
            <a:endParaRPr lang="en-US" dirty="0"/>
          </a:p>
        </p:txBody>
      </p:sp>
      <p:sp>
        <p:nvSpPr>
          <p:cNvPr id="12" name="Footer Placeholder 12"/>
          <p:cNvSpPr txBox="1">
            <a:spLocks/>
          </p:cNvSpPr>
          <p:nvPr/>
        </p:nvSpPr>
        <p:spPr>
          <a:xfrm>
            <a:off x="3886200" y="6492875"/>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7" name="Picture 1"/>
          <p:cNvPicPr>
            <a:picLocks noChangeAspect="1" noChangeArrowheads="1"/>
          </p:cNvPicPr>
          <p:nvPr/>
        </p:nvPicPr>
        <p:blipFill>
          <a:blip r:embed="rId3" cstate="print"/>
          <a:srcRect/>
          <a:stretch>
            <a:fillRect/>
          </a:stretch>
        </p:blipFill>
        <p:spPr bwMode="auto">
          <a:xfrm>
            <a:off x="5600882" y="3429000"/>
            <a:ext cx="5405346" cy="3124200"/>
          </a:xfrm>
          <a:prstGeom prst="rect">
            <a:avLst/>
          </a:prstGeom>
          <a:noFill/>
          <a:ln w="9525">
            <a:noFill/>
            <a:miter lim="800000"/>
            <a:headEnd/>
            <a:tailEnd/>
          </a:ln>
          <a:effectLst/>
        </p:spPr>
      </p:pic>
    </p:spTree>
    <p:extLst>
      <p:ext uri="{BB962C8B-B14F-4D97-AF65-F5344CB8AC3E}">
        <p14:creationId xmlns:p14="http://schemas.microsoft.com/office/powerpoint/2010/main" val="142677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1"/>
            <a:ext cx="10972800" cy="5135564"/>
          </a:xfrm>
        </p:spPr>
        <p:txBody>
          <a:bodyPr>
            <a:normAutofit/>
          </a:bodyPr>
          <a:lstStyle/>
          <a:p>
            <a:r>
              <a:rPr lang="en-US" sz="1800" b="1" dirty="0"/>
              <a:t>Step 6:</a:t>
            </a:r>
            <a:r>
              <a:rPr lang="en-US" sz="1800" dirty="0"/>
              <a:t> With this, you’ll be able to add the term</a:t>
            </a:r>
            <a:r>
              <a:rPr lang="en-US" sz="1800" b="1" dirty="0"/>
              <a:t> ‘Profit’</a:t>
            </a:r>
            <a:r>
              <a:rPr lang="en-US" sz="1800" dirty="0"/>
              <a:t> to the chart, which will display the profits earned as a percentage of total sales in a given region over time.</a:t>
            </a:r>
          </a:p>
          <a:p>
            <a:r>
              <a:rPr lang="en-US" sz="1800" b="1" dirty="0"/>
              <a:t>Step 7</a:t>
            </a:r>
            <a:r>
              <a:rPr lang="en-US" sz="1800" dirty="0"/>
              <a:t>: This is the basic structure of a</a:t>
            </a:r>
            <a:r>
              <a:rPr lang="en-US" sz="1800" b="1" dirty="0"/>
              <a:t> </a:t>
            </a:r>
            <a:r>
              <a:rPr lang="en-US" sz="1800" b="1" dirty="0" err="1"/>
              <a:t>Treemap</a:t>
            </a:r>
            <a:r>
              <a:rPr lang="en-US" sz="1800" b="1" dirty="0"/>
              <a:t> Chart</a:t>
            </a:r>
            <a:r>
              <a:rPr lang="en-US" sz="1800" dirty="0"/>
              <a:t>, but you want to sort the profit by color. Drag and drop the </a:t>
            </a:r>
            <a:r>
              <a:rPr lang="en-US" sz="1800" b="1" dirty="0"/>
              <a:t>‘Profit’</a:t>
            </a:r>
            <a:r>
              <a:rPr lang="en-US" sz="1800" dirty="0"/>
              <a:t> mark to the </a:t>
            </a:r>
            <a:r>
              <a:rPr lang="en-US" sz="1800" b="1" dirty="0"/>
              <a:t>‘Color’</a:t>
            </a:r>
            <a:r>
              <a:rPr lang="en-US" sz="1800" dirty="0"/>
              <a:t> marks section to accomplish this. Examine the image below:</a:t>
            </a:r>
          </a:p>
          <a:p>
            <a:r>
              <a:rPr lang="en-US" sz="1800" b="1" dirty="0"/>
              <a:t>Step 8</a:t>
            </a:r>
            <a:r>
              <a:rPr lang="en-US" sz="1800" dirty="0"/>
              <a:t>: The information in the </a:t>
            </a:r>
            <a:r>
              <a:rPr lang="en-US" sz="1800" b="1" dirty="0"/>
              <a:t>Marks</a:t>
            </a:r>
            <a:r>
              <a:rPr lang="en-US" sz="1800" dirty="0"/>
              <a:t> section specifies the types of details that will be reflected. Take a look at the illustration below:</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860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b="1" dirty="0"/>
              <a:t>How to Build a Tableau </a:t>
            </a:r>
            <a:r>
              <a:rPr lang="en-US" b="1" dirty="0" err="1"/>
              <a:t>Treemap</a:t>
            </a:r>
            <a:r>
              <a:rPr lang="en-US" b="1" dirty="0"/>
              <a:t>?</a:t>
            </a:r>
            <a:endParaRPr lang="en-US" dirty="0"/>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7" name="Picture 1"/>
          <p:cNvPicPr>
            <a:picLocks noChangeAspect="1" noChangeArrowheads="1"/>
          </p:cNvPicPr>
          <p:nvPr/>
        </p:nvPicPr>
        <p:blipFill>
          <a:blip r:embed="rId3" cstate="print"/>
          <a:srcRect/>
          <a:stretch>
            <a:fillRect/>
          </a:stretch>
        </p:blipFill>
        <p:spPr bwMode="auto">
          <a:xfrm>
            <a:off x="1752600" y="2819400"/>
            <a:ext cx="7629525" cy="2590800"/>
          </a:xfrm>
          <a:prstGeom prst="rect">
            <a:avLst/>
          </a:prstGeom>
          <a:noFill/>
          <a:ln w="9525">
            <a:noFill/>
            <a:miter lim="800000"/>
            <a:headEnd/>
            <a:tailEnd/>
          </a:ln>
          <a:effectLst/>
        </p:spPr>
      </p:pic>
    </p:spTree>
    <p:extLst>
      <p:ext uri="{BB962C8B-B14F-4D97-AF65-F5344CB8AC3E}">
        <p14:creationId xmlns:p14="http://schemas.microsoft.com/office/powerpoint/2010/main" val="1714333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pic>
        <p:nvPicPr>
          <p:cNvPr id="10" name="Picture 9"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b="1" dirty="0"/>
              <a:t>How to Build a Tableau bar chart?</a:t>
            </a:r>
            <a:endParaRPr lang="en-US" dirty="0"/>
          </a:p>
        </p:txBody>
      </p:sp>
      <p:sp>
        <p:nvSpPr>
          <p:cNvPr id="13"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
        <p:nvSpPr>
          <p:cNvPr id="7" name="Content Placeholder 6"/>
          <p:cNvSpPr>
            <a:spLocks noGrp="1"/>
          </p:cNvSpPr>
          <p:nvPr>
            <p:ph idx="1"/>
          </p:nvPr>
        </p:nvSpPr>
        <p:spPr/>
        <p:txBody>
          <a:bodyPr>
            <a:normAutofit fontScale="77500" lnSpcReduction="20000"/>
          </a:bodyPr>
          <a:lstStyle/>
          <a:p>
            <a:r>
              <a:rPr lang="en-US" dirty="0"/>
              <a:t>A bar chart represents data in rectangular bars with the length of the bar proportional to the value of the variable. Tableau automatically produces a bar chart when you drag a dimension to the Row shelf and measure to the Column shelf. We can also use the bar chart option present in the Show Me button. If the data is not appropriate for bar chart, then this option will be automatically </a:t>
            </a:r>
            <a:r>
              <a:rPr lang="en-US" dirty="0" err="1"/>
              <a:t>greyed</a:t>
            </a:r>
            <a:r>
              <a:rPr lang="en-US" dirty="0"/>
              <a:t> out.</a:t>
            </a:r>
          </a:p>
          <a:p>
            <a:r>
              <a:rPr lang="en-US" dirty="0"/>
              <a:t>In Tableau, various types of bar charts can be created by using a dimension and a measure.</a:t>
            </a:r>
          </a:p>
          <a:p>
            <a:r>
              <a:rPr lang="en-US" b="1" dirty="0"/>
              <a:t>Simple Bar Chart</a:t>
            </a:r>
          </a:p>
          <a:p>
            <a:r>
              <a:rPr lang="en-US" dirty="0"/>
              <a:t>From the Sample-Superstore, choose the dimension, take profit to the columns shelf and Sub-Category to the rows shelf. It automatically produces a horizontal bar chart as shown in the following screenshot. In case, it does not, you can choose the chart type from the Show Me tool to get the following result.</a:t>
            </a:r>
          </a:p>
          <a:p>
            <a:endParaRPr lang="en-US" dirty="0"/>
          </a:p>
        </p:txBody>
      </p:sp>
    </p:spTree>
    <p:extLst>
      <p:ext uri="{BB962C8B-B14F-4D97-AF65-F5344CB8AC3E}">
        <p14:creationId xmlns:p14="http://schemas.microsoft.com/office/powerpoint/2010/main" val="232816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3</a:t>
            </a:fld>
            <a:endParaRPr lang="en-US" dirty="0">
              <a:solidFill>
                <a:schemeClr val="tx1"/>
              </a:solidFill>
            </a:endParaRPr>
          </a:p>
        </p:txBody>
      </p:sp>
      <p:pic>
        <p:nvPicPr>
          <p:cNvPr id="8" name="Picture 7" descr="A black and red logo&#10;&#10;Description automatically generated">
            <a:extLst>
              <a:ext uri="{FF2B5EF4-FFF2-40B4-BE49-F238E27FC236}">
                <a16:creationId xmlns:a16="http://schemas.microsoft.com/office/drawing/2014/main" id="{8BDB0671-FC93-5C9E-75A2-ED46EE3FB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9" name="Footer Placeholder 12"/>
          <p:cNvSpPr>
            <a:spLocks noGrp="1"/>
          </p:cNvSpPr>
          <p:nvPr>
            <p:ph type="ftr" sz="quarter" idx="11"/>
          </p:nvPr>
        </p:nvSpPr>
        <p:spPr>
          <a:xfrm>
            <a:off x="3810000" y="6248401"/>
            <a:ext cx="5029200" cy="365125"/>
          </a:xfrm>
        </p:spPr>
        <p:txBody>
          <a:bodyPr/>
          <a:lstStyle/>
          <a:p>
            <a:r>
              <a:rPr lang="en-US" dirty="0"/>
              <a:t>Ms. Mona Devi             ACSDS0602  BI            Unit  3</a:t>
            </a:r>
          </a:p>
        </p:txBody>
      </p:sp>
      <p:sp>
        <p:nvSpPr>
          <p:cNvPr id="11" name="Title 1"/>
          <p:cNvSpPr txBox="1">
            <a:spLocks/>
          </p:cNvSpPr>
          <p:nvPr/>
        </p:nvSpPr>
        <p:spPr>
          <a:xfrm>
            <a:off x="2438400" y="76200"/>
            <a:ext cx="9296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marL="8547">
              <a:spcBef>
                <a:spcPts val="68"/>
              </a:spcBef>
            </a:pPr>
            <a:r>
              <a:rPr lang="en-IN" dirty="0"/>
              <a:t>Evaluation Scheme</a:t>
            </a:r>
          </a:p>
        </p:txBody>
      </p:sp>
      <p:pic>
        <p:nvPicPr>
          <p:cNvPr id="3" name="Picture 2">
            <a:extLst>
              <a:ext uri="{FF2B5EF4-FFF2-40B4-BE49-F238E27FC236}">
                <a16:creationId xmlns:a16="http://schemas.microsoft.com/office/drawing/2014/main" id="{22CB3354-DA35-D7E3-74D8-E2C45A986407}"/>
              </a:ext>
            </a:extLst>
          </p:cNvPr>
          <p:cNvPicPr>
            <a:picLocks noChangeAspect="1"/>
          </p:cNvPicPr>
          <p:nvPr/>
        </p:nvPicPr>
        <p:blipFill>
          <a:blip r:embed="rId4"/>
          <a:stretch>
            <a:fillRect/>
          </a:stretch>
        </p:blipFill>
        <p:spPr>
          <a:xfrm>
            <a:off x="1942266" y="853467"/>
            <a:ext cx="8307467" cy="5414839"/>
          </a:xfrm>
          <a:prstGeom prst="rect">
            <a:avLst/>
          </a:prstGeom>
        </p:spPr>
      </p:pic>
    </p:spTree>
    <p:extLst>
      <p:ext uri="{BB962C8B-B14F-4D97-AF65-F5344CB8AC3E}">
        <p14:creationId xmlns:p14="http://schemas.microsoft.com/office/powerpoint/2010/main" val="403646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860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b="1" dirty="0"/>
              <a:t>How to Build a Tableau bar chart?</a:t>
            </a:r>
            <a:endParaRPr lang="en-US" dirty="0"/>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7" name="Picture 1"/>
          <p:cNvPicPr>
            <a:picLocks noChangeAspect="1" noChangeArrowheads="1"/>
          </p:cNvPicPr>
          <p:nvPr/>
        </p:nvPicPr>
        <p:blipFill>
          <a:blip r:embed="rId3" cstate="print"/>
          <a:srcRect/>
          <a:stretch>
            <a:fillRect/>
          </a:stretch>
        </p:blipFill>
        <p:spPr bwMode="auto">
          <a:xfrm>
            <a:off x="3733800" y="1447800"/>
            <a:ext cx="5983287" cy="4648200"/>
          </a:xfrm>
          <a:prstGeom prst="rect">
            <a:avLst/>
          </a:prstGeom>
          <a:noFill/>
          <a:ln w="9525">
            <a:noFill/>
            <a:miter lim="800000"/>
            <a:headEnd/>
            <a:tailEnd/>
          </a:ln>
          <a:effectLst/>
        </p:spPr>
      </p:pic>
    </p:spTree>
    <p:extLst>
      <p:ext uri="{BB962C8B-B14F-4D97-AF65-F5344CB8AC3E}">
        <p14:creationId xmlns:p14="http://schemas.microsoft.com/office/powerpoint/2010/main" val="1135579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1"/>
            <a:ext cx="10972800" cy="5135564"/>
          </a:xfrm>
        </p:spPr>
        <p:txBody>
          <a:bodyPr>
            <a:normAutofit/>
          </a:bodyPr>
          <a:lstStyle/>
          <a:p>
            <a:r>
              <a:rPr lang="en-US" sz="2400" b="1" dirty="0"/>
              <a:t>Bar Chart with Color Range</a:t>
            </a:r>
          </a:p>
          <a:p>
            <a:r>
              <a:rPr lang="en-US" sz="2400" dirty="0"/>
              <a:t>You can apply colors to the bars based on their ranges. The longer bars get darker shades and the smaller bars get the lighter shades. To do this, drag the profit field to the color palette under the Marks Pane. Also note that, it produces a different color for negative bars.</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860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endParaRPr lang="en-US" b="1" dirty="0"/>
          </a:p>
          <a:p>
            <a:pPr>
              <a:defRPr/>
            </a:pPr>
            <a:r>
              <a:rPr lang="en-US" b="1" dirty="0"/>
              <a:t>How to Build a Tableau bar chart?</a:t>
            </a:r>
            <a:endParaRPr lang="en-US" dirty="0"/>
          </a:p>
          <a:p>
            <a:pPr>
              <a:defRPr/>
            </a:pPr>
            <a:r>
              <a:rPr lang="en-US" dirty="0"/>
              <a:t>				</a:t>
            </a:r>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7" name="Picture 1"/>
          <p:cNvPicPr>
            <a:picLocks noChangeAspect="1" noChangeArrowheads="1"/>
          </p:cNvPicPr>
          <p:nvPr/>
        </p:nvPicPr>
        <p:blipFill>
          <a:blip r:embed="rId3" cstate="print"/>
          <a:srcRect/>
          <a:stretch>
            <a:fillRect/>
          </a:stretch>
        </p:blipFill>
        <p:spPr bwMode="auto">
          <a:xfrm>
            <a:off x="3276600" y="2743200"/>
            <a:ext cx="7772399" cy="3391593"/>
          </a:xfrm>
          <a:prstGeom prst="rect">
            <a:avLst/>
          </a:prstGeom>
          <a:noFill/>
          <a:ln w="9525">
            <a:noFill/>
            <a:miter lim="800000"/>
            <a:headEnd/>
            <a:tailEnd/>
          </a:ln>
          <a:effectLst/>
        </p:spPr>
      </p:pic>
    </p:spTree>
    <p:extLst>
      <p:ext uri="{BB962C8B-B14F-4D97-AF65-F5344CB8AC3E}">
        <p14:creationId xmlns:p14="http://schemas.microsoft.com/office/powerpoint/2010/main" val="2329791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524001"/>
            <a:ext cx="11480800" cy="4602163"/>
          </a:xfrm>
        </p:spPr>
        <p:txBody>
          <a:bodyPr>
            <a:normAutofit/>
          </a:bodyPr>
          <a:lstStyle/>
          <a:p>
            <a:r>
              <a:rPr lang="en-US" sz="1800" b="1" dirty="0"/>
              <a:t>Stacked Bar Chart</a:t>
            </a:r>
          </a:p>
          <a:p>
            <a:r>
              <a:rPr lang="en-US" sz="1800" dirty="0"/>
              <a:t>You can add another dimension to the above bar chart to produce a stacked bar chart, which shows different colors in each bar. Drag the dimension field named segment to the Marks pane and drop it in colors. The following chart appears which shows the distribution of each segment in each bar.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098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b="1" dirty="0"/>
              <a:t>How to Build a Tableau bar chart?</a:t>
            </a:r>
            <a:endParaRPr lang="en-US" dirty="0"/>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7" name="Picture 1"/>
          <p:cNvPicPr>
            <a:picLocks noChangeAspect="1" noChangeArrowheads="1"/>
          </p:cNvPicPr>
          <p:nvPr/>
        </p:nvPicPr>
        <p:blipFill>
          <a:blip r:embed="rId3" cstate="print"/>
          <a:srcRect/>
          <a:stretch>
            <a:fillRect/>
          </a:stretch>
        </p:blipFill>
        <p:spPr bwMode="auto">
          <a:xfrm>
            <a:off x="1600200" y="2819400"/>
            <a:ext cx="7696199" cy="3429001"/>
          </a:xfrm>
          <a:prstGeom prst="rect">
            <a:avLst/>
          </a:prstGeom>
          <a:noFill/>
          <a:ln w="9525">
            <a:noFill/>
            <a:miter lim="800000"/>
            <a:headEnd/>
            <a:tailEnd/>
          </a:ln>
          <a:effectLst/>
        </p:spPr>
      </p:pic>
    </p:spTree>
    <p:extLst>
      <p:ext uri="{BB962C8B-B14F-4D97-AF65-F5344CB8AC3E}">
        <p14:creationId xmlns:p14="http://schemas.microsoft.com/office/powerpoint/2010/main" val="4191505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1"/>
            <a:ext cx="11430000" cy="5135564"/>
          </a:xfrm>
        </p:spPr>
        <p:txBody>
          <a:bodyPr>
            <a:normAutofit/>
          </a:bodyPr>
          <a:lstStyle/>
          <a:p>
            <a:r>
              <a:rPr lang="en-US" sz="1800" dirty="0"/>
              <a:t>In a line chart, a measure and a dimension are taken along the two axes of the chart area. The pair of values for each observation becomes a point and the joining of all these points create a line showing the variation or relationship between the dimensions and measures chosen.</a:t>
            </a:r>
          </a:p>
          <a:p>
            <a:r>
              <a:rPr lang="en-US" sz="1800" b="1" dirty="0"/>
              <a:t>Simple Line Chart</a:t>
            </a:r>
          </a:p>
          <a:p>
            <a:r>
              <a:rPr lang="en-US" sz="1800" dirty="0"/>
              <a:t>Choose one dimension and one measure to create a simple line chart. Drag the dimension Ship Mode to Columns Shelf and Sales to the Rows shelf. Choose the Line chart from the Marks card. You will get the following line chart, which shows the variation of Sales for different Ship modes.</a:t>
            </a:r>
          </a:p>
          <a:p>
            <a:pPr algn="just"/>
            <a:endParaRPr lang="en-US" sz="18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860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b="1" dirty="0"/>
              <a:t>How to Build a Tableau line chart?</a:t>
            </a:r>
            <a:endParaRPr lang="en-US" dirty="0"/>
          </a:p>
        </p:txBody>
      </p:sp>
      <p:sp>
        <p:nvSpPr>
          <p:cNvPr id="12" name="Footer Placeholder 12"/>
          <p:cNvSpPr txBox="1">
            <a:spLocks/>
          </p:cNvSpPr>
          <p:nvPr/>
        </p:nvSpPr>
        <p:spPr>
          <a:xfrm>
            <a:off x="3886200" y="6492875"/>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7" name="Picture 1"/>
          <p:cNvPicPr>
            <a:picLocks noChangeAspect="1" noChangeArrowheads="1"/>
          </p:cNvPicPr>
          <p:nvPr/>
        </p:nvPicPr>
        <p:blipFill>
          <a:blip r:embed="rId3" cstate="print"/>
          <a:srcRect/>
          <a:stretch>
            <a:fillRect/>
          </a:stretch>
        </p:blipFill>
        <p:spPr bwMode="auto">
          <a:xfrm>
            <a:off x="3276600" y="3143050"/>
            <a:ext cx="5181599" cy="3333950"/>
          </a:xfrm>
          <a:prstGeom prst="rect">
            <a:avLst/>
          </a:prstGeom>
          <a:noFill/>
          <a:ln w="9525">
            <a:noFill/>
            <a:miter lim="800000"/>
            <a:headEnd/>
            <a:tailEnd/>
          </a:ln>
          <a:effectLst/>
        </p:spPr>
      </p:pic>
    </p:spTree>
    <p:extLst>
      <p:ext uri="{BB962C8B-B14F-4D97-AF65-F5344CB8AC3E}">
        <p14:creationId xmlns:p14="http://schemas.microsoft.com/office/powerpoint/2010/main" val="2301168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1"/>
            <a:ext cx="10972800" cy="4754563"/>
          </a:xfrm>
        </p:spPr>
        <p:txBody>
          <a:bodyPr>
            <a:normAutofit fontScale="70000" lnSpcReduction="20000"/>
          </a:bodyPr>
          <a:lstStyle/>
          <a:p>
            <a:pPr lvl="0" algn="just">
              <a:buNone/>
              <a:defRPr/>
            </a:pPr>
            <a:endParaRPr lang="en-US" sz="2800" b="1" dirty="0"/>
          </a:p>
          <a:p>
            <a:r>
              <a:rPr lang="en-US" dirty="0"/>
              <a:t>Data is generated and analyzed at many different levels of granularity. Granularity is the level of detail of the data. For example, when looking at graduation data, granularity would describe whether a row in the data set represents a single person or the graduating class of a university.</a:t>
            </a:r>
          </a:p>
          <a:p>
            <a:endParaRPr lang="en-US" dirty="0"/>
          </a:p>
          <a:p>
            <a:r>
              <a:rPr lang="en-US" dirty="0"/>
              <a:t>But what if you wanted to take a data set of student information and identify a value for the graduating class as a whole—that is, decrease the granularity? </a:t>
            </a:r>
            <a:r>
              <a:rPr lang="en-US" b="1" dirty="0"/>
              <a:t>Aggregation and granularity are complementary concepts. Aggregation is a mathematical operation that takes multiple values and returns a single value: operations like sum, average, count, or minimum.</a:t>
            </a:r>
            <a:r>
              <a:rPr lang="en-US" dirty="0"/>
              <a:t> This changes the data to a lower granularity (aka a higher level of detail).</a:t>
            </a:r>
          </a:p>
          <a:p>
            <a:pPr lvl="0" indent="114300" algn="just">
              <a:lnSpc>
                <a:spcPct val="150000"/>
              </a:lnSpc>
              <a:spcBef>
                <a:spcPts val="0"/>
              </a:spcBef>
              <a:defRPr/>
            </a:pPr>
            <a:endParaRPr lang="en-US" dirty="0"/>
          </a:p>
          <a:p>
            <a:pPr lvl="0" indent="114300" algn="just">
              <a:lnSpc>
                <a:spcPct val="150000"/>
              </a:lnSpc>
              <a:spcBef>
                <a:spcPts val="0"/>
              </a:spcBef>
              <a:buNone/>
              <a:defRPr/>
            </a:pPr>
            <a:endParaRPr lang="en-US" sz="2800" dirty="0"/>
          </a:p>
          <a:p>
            <a:pPr lvl="0" algn="just">
              <a:buNone/>
              <a:defRPr/>
            </a:pPr>
            <a:r>
              <a:rPr lang="en-US" sz="2800" dirty="0"/>
              <a:t>	</a:t>
            </a:r>
          </a:p>
          <a:p>
            <a:pPr lvl="0" algn="just">
              <a:buNone/>
              <a:defRPr/>
            </a:pPr>
            <a:endParaRPr lang="en-US" sz="2800" b="1" dirty="0"/>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860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r>
              <a:rPr lang="en-US" dirty="0"/>
              <a:t>What is an aggregate function?</a:t>
            </a:r>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Tree>
    <p:extLst>
      <p:ext uri="{BB962C8B-B14F-4D97-AF65-F5344CB8AC3E}">
        <p14:creationId xmlns:p14="http://schemas.microsoft.com/office/powerpoint/2010/main" val="1602485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1"/>
            <a:ext cx="10972800" cy="4906964"/>
          </a:xfrm>
        </p:spPr>
        <p:txBody>
          <a:bodyPr>
            <a:normAutofit fontScale="92500" lnSpcReduction="10000"/>
          </a:bodyPr>
          <a:lstStyle/>
          <a:p>
            <a:r>
              <a:rPr lang="en-US" sz="1800" dirty="0"/>
              <a:t>If your analysis requires aggregation, you need to consider two things:</a:t>
            </a:r>
          </a:p>
          <a:p>
            <a:r>
              <a:rPr lang="en-US" sz="1800" b="1" dirty="0"/>
              <a:t>How the outcome will be structured:</a:t>
            </a:r>
            <a:r>
              <a:rPr lang="en-US" sz="1800" dirty="0"/>
              <a:t> Consider the new granularity—that is, what a row represents. If we’re looking at voter turnout, is it at the level of political party? Political party and voting district? Political party, voting district, age bracket, and gender? The field or fields that determine what makes up a row are the grouping fields (in Tableau Prep).</a:t>
            </a:r>
          </a:p>
          <a:p>
            <a:r>
              <a:rPr lang="en-US" sz="1800" b="1" dirty="0"/>
              <a:t>How we aggregate multiple values down to a single value:</a:t>
            </a:r>
            <a:r>
              <a:rPr lang="en-US" sz="1800" dirty="0"/>
              <a:t> For example, are we </a:t>
            </a:r>
            <a:r>
              <a:rPr lang="en-US" sz="1800" i="1" dirty="0"/>
              <a:t>summing </a:t>
            </a:r>
            <a:r>
              <a:rPr lang="en-US" sz="1800" dirty="0"/>
              <a:t>the number of shirts of each color for a total number of shirts? Are we taking the </a:t>
            </a:r>
            <a:r>
              <a:rPr lang="en-US" sz="1800" i="1" dirty="0"/>
              <a:t>maximum </a:t>
            </a:r>
            <a:r>
              <a:rPr lang="en-US" sz="1800" dirty="0"/>
              <a:t>hourly temperature reading over the course of a day and providing the daily max? Are we doing a </a:t>
            </a:r>
            <a:r>
              <a:rPr lang="en-US" sz="1800" i="1" dirty="0"/>
              <a:t>count distinct</a:t>
            </a:r>
            <a:r>
              <a:rPr lang="en-US" sz="1800" dirty="0"/>
              <a:t> of IP addresses to hit a webpage and measuring the unique page views?</a:t>
            </a:r>
          </a:p>
          <a:p>
            <a:r>
              <a:rPr lang="en-US" sz="1800" dirty="0"/>
              <a:t>Numeric fields can be aggregated by various mathematical operations depending on the desired outcome. See the </a:t>
            </a:r>
            <a:r>
              <a:rPr lang="en-US" sz="1800" dirty="0">
                <a:hlinkClick r:id="rId2"/>
              </a:rPr>
              <a:t>full list</a:t>
            </a:r>
            <a:r>
              <a:rPr lang="en-US" sz="1800" dirty="0"/>
              <a:t> here. This includes:</a:t>
            </a:r>
          </a:p>
          <a:p>
            <a:r>
              <a:rPr lang="en-US" sz="1800" dirty="0"/>
              <a:t>Sum</a:t>
            </a:r>
          </a:p>
          <a:p>
            <a:r>
              <a:rPr lang="en-US" sz="1800" dirty="0"/>
              <a:t>Average or Median</a:t>
            </a:r>
          </a:p>
          <a:p>
            <a:r>
              <a:rPr lang="en-US" sz="1800" dirty="0"/>
              <a:t>Count or Count Distinct</a:t>
            </a:r>
          </a:p>
          <a:p>
            <a:r>
              <a:rPr lang="en-US" sz="1800" dirty="0"/>
              <a:t>Minimum or Maximum</a:t>
            </a:r>
          </a:p>
          <a:p>
            <a:r>
              <a:rPr lang="en-US" sz="1800" dirty="0"/>
              <a:t>Or various statistical operations can be performed such as variance or standard deviation.</a:t>
            </a:r>
          </a:p>
          <a:p>
            <a:r>
              <a:rPr lang="en-US" sz="1800" dirty="0"/>
              <a:t>Dates and text-based fields can be aggregated as count, count distinct, maximum, or minimum (for text, maximum and minimum are based on sort order).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86000" y="76201"/>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How aggregations are constructed</a:t>
            </a:r>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Tree>
    <p:extLst>
      <p:ext uri="{BB962C8B-B14F-4D97-AF65-F5344CB8AC3E}">
        <p14:creationId xmlns:p14="http://schemas.microsoft.com/office/powerpoint/2010/main" val="1644769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endParaRPr lang="en-US" dirty="0"/>
          </a:p>
        </p:txBody>
      </p:sp>
      <p:sp>
        <p:nvSpPr>
          <p:cNvPr id="3" name="Content Placeholder 2"/>
          <p:cNvSpPr>
            <a:spLocks noGrp="1"/>
          </p:cNvSpPr>
          <p:nvPr>
            <p:ph idx="1"/>
          </p:nvPr>
        </p:nvSpPr>
        <p:spPr>
          <a:xfrm>
            <a:off x="406400" y="1066801"/>
            <a:ext cx="11480800" cy="5264728"/>
          </a:xfrm>
        </p:spPr>
        <p:txBody>
          <a:bodyPr>
            <a:normAutofit fontScale="55000" lnSpcReduction="20000"/>
          </a:bodyPr>
          <a:lstStyle/>
          <a:p>
            <a:r>
              <a:rPr lang="en-US" sz="6000" dirty="0"/>
              <a:t>Oftentimes, data at different levels of granularity needs to be combined. For example, to give a comprehensive view for geospatial analysis, city-level data often needs to be combined with country-level data.</a:t>
            </a:r>
          </a:p>
          <a:p>
            <a:r>
              <a:rPr lang="en-US" sz="6000" dirty="0"/>
              <a:t>Joins are a common way to combine data. But if we perform a join across different levels of granularity, we will inevitably introduce issues of data replication or loss.</a:t>
            </a:r>
          </a:p>
          <a:p>
            <a:r>
              <a:rPr lang="en-US" sz="6000" dirty="0"/>
              <a:t>Let's say we have two tables of data, one with the observed number of picnic blankets in various colors per year, and another with the number of ants seen in a year. Here’s how the data looks:</a:t>
            </a:r>
          </a:p>
          <a:p>
            <a:pPr>
              <a:buNone/>
            </a:pPr>
            <a:endParaRPr lang="en-US" sz="6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dirty="0"/>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860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Combining aggregated data</a:t>
            </a:r>
          </a:p>
        </p:txBody>
      </p:sp>
      <p:sp>
        <p:nvSpPr>
          <p:cNvPr id="11"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Tree>
    <p:extLst>
      <p:ext uri="{BB962C8B-B14F-4D97-AF65-F5344CB8AC3E}">
        <p14:creationId xmlns:p14="http://schemas.microsoft.com/office/powerpoint/2010/main" val="3788721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3622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Combining aggregated data</a:t>
            </a:r>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pic>
        <p:nvPicPr>
          <p:cNvPr id="7" name="Picture 1"/>
          <p:cNvPicPr>
            <a:picLocks noGrp="1" noChangeAspect="1" noChangeArrowheads="1"/>
          </p:cNvPicPr>
          <p:nvPr>
            <p:ph idx="1"/>
          </p:nvPr>
        </p:nvPicPr>
        <p:blipFill>
          <a:blip r:embed="rId3" cstate="print"/>
          <a:srcRect/>
          <a:stretch>
            <a:fillRect/>
          </a:stretch>
        </p:blipFill>
        <p:spPr bwMode="auto">
          <a:xfrm>
            <a:off x="2438400" y="1066800"/>
            <a:ext cx="2802148" cy="4525963"/>
          </a:xfrm>
          <a:prstGeom prst="rect">
            <a:avLst/>
          </a:prstGeom>
          <a:noFill/>
          <a:ln w="9525">
            <a:noFill/>
            <a:miter lim="800000"/>
            <a:headEnd/>
            <a:tailEnd/>
          </a:ln>
          <a:effectLst/>
        </p:spPr>
      </p:pic>
      <p:pic>
        <p:nvPicPr>
          <p:cNvPr id="8" name="Picture 2"/>
          <p:cNvPicPr>
            <a:picLocks noChangeAspect="1" noChangeArrowheads="1"/>
          </p:cNvPicPr>
          <p:nvPr/>
        </p:nvPicPr>
        <p:blipFill>
          <a:blip r:embed="rId4" cstate="print"/>
          <a:srcRect/>
          <a:stretch>
            <a:fillRect/>
          </a:stretch>
        </p:blipFill>
        <p:spPr bwMode="auto">
          <a:xfrm>
            <a:off x="6248400" y="1447800"/>
            <a:ext cx="3838575" cy="2505075"/>
          </a:xfrm>
          <a:prstGeom prst="rect">
            <a:avLst/>
          </a:prstGeom>
          <a:noFill/>
          <a:ln w="9525">
            <a:noFill/>
            <a:miter lim="800000"/>
            <a:headEnd/>
            <a:tailEnd/>
          </a:ln>
          <a:effectLst/>
        </p:spPr>
      </p:pic>
    </p:spTree>
    <p:extLst>
      <p:ext uri="{BB962C8B-B14F-4D97-AF65-F5344CB8AC3E}">
        <p14:creationId xmlns:p14="http://schemas.microsoft.com/office/powerpoint/2010/main" val="3153117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990600"/>
            <a:ext cx="10972800" cy="4525963"/>
          </a:xfrm>
        </p:spPr>
        <p:txBody>
          <a:bodyPr>
            <a:normAutofit fontScale="92500" lnSpcReduction="20000"/>
          </a:bodyPr>
          <a:lstStyle/>
          <a:p>
            <a:r>
              <a:rPr lang="en-US" sz="2400" dirty="0"/>
              <a:t>If we join the tables, we’ll either:</a:t>
            </a:r>
          </a:p>
          <a:p>
            <a:r>
              <a:rPr lang="en-US" sz="2400" dirty="0"/>
              <a:t>Repeat the number of ants seen for every blanket color OR</a:t>
            </a:r>
          </a:p>
          <a:p>
            <a:r>
              <a:rPr lang="en-US" sz="2400" dirty="0"/>
              <a:t>Lose the color-level information</a:t>
            </a:r>
          </a:p>
          <a:p>
            <a:r>
              <a:rPr lang="en-US" sz="2400" dirty="0"/>
              <a:t>If we don't like either of the options above, we can choose to not join the tables and perform the analyses with the two tables independently.</a:t>
            </a:r>
          </a:p>
          <a:p>
            <a:r>
              <a:rPr lang="en-US" sz="2400" b="1" dirty="0"/>
              <a:t>1. Repeat the number of ants seen for every blanket color:</a:t>
            </a:r>
            <a:r>
              <a:rPr lang="en-US" sz="2400" dirty="0"/>
              <a:t> If we were to join these tables, we could simply replicate the number of ants seen in a given year for each row in the blanket table.</a:t>
            </a:r>
          </a:p>
          <a:p>
            <a:endParaRPr lang="en-US" sz="2400" dirty="0"/>
          </a:p>
          <a:p>
            <a:r>
              <a:rPr lang="en-US" sz="2400" dirty="0"/>
              <a:t>Structuring the data this way isn’t perfect because we have the number of ants repeated for each year. This means that, in analysis, if we simply brought out Year and Number of Ants (as a sum) we’d quadruple the number of ants. To get around this, we’d need to use a different aggregation (such as average or min), or use an LOD expression to fix the number of ants per year, thus preventing accidental over-counting: {FIXED [Year] : MIN([Number of ants])}.</a:t>
            </a:r>
          </a:p>
          <a:p>
            <a:endParaRPr lang="en-US" dirty="0"/>
          </a:p>
        </p:txBody>
      </p:sp>
      <p:sp>
        <p:nvSpPr>
          <p:cNvPr id="4" name="Date Placeholder 3"/>
          <p:cNvSpPr>
            <a:spLocks noGrp="1"/>
          </p:cNvSpPr>
          <p:nvPr>
            <p:ph type="dt" sz="half" idx="10"/>
          </p:nvPr>
        </p:nvSpPr>
        <p:spPr/>
        <p:txBody>
          <a:bodyPr/>
          <a:lstStyle/>
          <a:p>
            <a:fld id="{C4B5DF74-0636-4B7E-B688-C92430C532AB}"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86000" y="76200"/>
            <a:ext cx="9677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Combining aggregated data</a:t>
            </a:r>
          </a:p>
        </p:txBody>
      </p:sp>
      <p:sp>
        <p:nvSpPr>
          <p:cNvPr id="12" name="Footer Placeholder 12"/>
          <p:cNvSpPr txBox="1">
            <a:spLocks/>
          </p:cNvSpPr>
          <p:nvPr/>
        </p:nvSpPr>
        <p:spPr>
          <a:xfrm>
            <a:off x="38862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Tree>
    <p:extLst>
      <p:ext uri="{BB962C8B-B14F-4D97-AF65-F5344CB8AC3E}">
        <p14:creationId xmlns:p14="http://schemas.microsoft.com/office/powerpoint/2010/main" val="2630074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1"/>
            <a:ext cx="11176000" cy="4906964"/>
          </a:xfrm>
        </p:spPr>
        <p:txBody>
          <a:bodyPr>
            <a:normAutofit fontScale="70000" lnSpcReduction="20000"/>
          </a:bodyPr>
          <a:lstStyle/>
          <a:p>
            <a:pPr>
              <a:buNone/>
            </a:pPr>
            <a:endParaRPr lang="en-US" sz="3600" dirty="0"/>
          </a:p>
          <a:p>
            <a:r>
              <a:rPr lang="en-US" sz="4000" dirty="0"/>
              <a:t>Data structured like the table above is also potentially misleading because it would be easy to assume that, as there were 18 grey blankets in 2015, there were 52,056 ants seen on those 18 grey blankets. Most data sets with this appearance are structured so each row is an independent observation, which could lead to misinterpretation if that’s not the case.</a:t>
            </a:r>
          </a:p>
          <a:p>
            <a:r>
              <a:rPr lang="en-US" sz="4000" b="1" dirty="0"/>
              <a:t>2. Lose the color-level information:</a:t>
            </a:r>
            <a:r>
              <a:rPr lang="en-US" sz="4000" dirty="0"/>
              <a:t> To get around that, we can aggregate the number of blankets, dropping the color information before the join, resulting in a single data set with yearly information about ants and blankets.</a:t>
            </a:r>
          </a:p>
          <a:p>
            <a:r>
              <a:rPr lang="en-US" sz="2300" dirty="0"/>
              <a:t>Now the data is neither replicated nor likely to be misinterpreted, but we’ve lost the color breakdown entirely. </a:t>
            </a:r>
            <a:r>
              <a:rPr lang="en-US" sz="2300" b="1" dirty="0"/>
              <a:t>Hint:</a:t>
            </a:r>
            <a:r>
              <a:rPr lang="en-US" sz="2300" dirty="0"/>
              <a:t> Remember that changes in the level of detail can only ever be towards more aggregation, never more granularity. If we do this, we lose the color information entirely.</a:t>
            </a:r>
            <a:endParaRPr lang="en-US" sz="4000" dirty="0"/>
          </a:p>
          <a:p>
            <a:pPr marL="0" indent="0">
              <a:lnSpc>
                <a:spcPct val="150000"/>
              </a:lnSpc>
              <a:spcBef>
                <a:spcPts val="0"/>
              </a:spcBef>
              <a:buNone/>
            </a:pPr>
            <a:endParaRPr lang="en-US" sz="36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Combining aggregated data</a:t>
            </a:r>
          </a:p>
        </p:txBody>
      </p:sp>
      <p:sp>
        <p:nvSpPr>
          <p:cNvPr id="12" name="Footer Placeholder 12"/>
          <p:cNvSpPr txBox="1">
            <a:spLocks/>
          </p:cNvSpPr>
          <p:nvPr/>
        </p:nvSpPr>
        <p:spPr>
          <a:xfrm>
            <a:off x="3886200" y="6264275"/>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Ms. Mona Devi             ACSDS0602  BI            Unit  3</a:t>
            </a:r>
          </a:p>
        </p:txBody>
      </p:sp>
    </p:spTree>
    <p:extLst>
      <p:ext uri="{BB962C8B-B14F-4D97-AF65-F5344CB8AC3E}">
        <p14:creationId xmlns:p14="http://schemas.microsoft.com/office/powerpoint/2010/main" val="1905416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pPr marL="0" lvl="0" indent="0" algn="r" rtl="0">
                <a:spcBef>
                  <a:spcPts val="0"/>
                </a:spcBef>
                <a:spcAft>
                  <a:spcPts val="0"/>
                </a:spcAft>
                <a:buNone/>
              </a:pPr>
              <a:t>4</a:t>
            </a:fld>
            <a:endParaRPr>
              <a:solidFill>
                <a:schemeClr val="dk1"/>
              </a:solidFill>
            </a:endParaRPr>
          </a:p>
        </p:txBody>
      </p:sp>
      <p:pic>
        <p:nvPicPr>
          <p:cNvPr id="130" name="Google Shape;130;p3"/>
          <p:cNvPicPr preferRelativeResize="0"/>
          <p:nvPr/>
        </p:nvPicPr>
        <p:blipFill rotWithShape="1">
          <a:blip r:embed="rId3" cstate="print">
            <a:alphaModFix/>
          </a:blip>
          <a:srcRect/>
          <a:stretch/>
        </p:blipFill>
        <p:spPr>
          <a:xfrm>
            <a:off x="1981200" y="1732362"/>
            <a:ext cx="8229600" cy="3393281"/>
          </a:xfrm>
          <a:prstGeom prst="rect">
            <a:avLst/>
          </a:prstGeom>
          <a:noFill/>
          <a:ln>
            <a:noFill/>
          </a:ln>
        </p:spPr>
      </p:pic>
      <p:graphicFrame>
        <p:nvGraphicFramePr>
          <p:cNvPr id="132" name="Google Shape;132;p3"/>
          <p:cNvGraphicFramePr/>
          <p:nvPr>
            <p:extLst>
              <p:ext uri="{D42A27DB-BD31-4B8C-83A1-F6EECF244321}">
                <p14:modId xmlns:p14="http://schemas.microsoft.com/office/powerpoint/2010/main" val="2992847817"/>
              </p:ext>
            </p:extLst>
          </p:nvPr>
        </p:nvGraphicFramePr>
        <p:xfrm>
          <a:off x="583682" y="959644"/>
          <a:ext cx="11303534" cy="4907775"/>
        </p:xfrm>
        <a:graphic>
          <a:graphicData uri="http://schemas.openxmlformats.org/drawingml/2006/table">
            <a:tbl>
              <a:tblPr firstRow="1" firstCol="1" bandRow="1">
                <a:noFill/>
              </a:tblPr>
              <a:tblGrid>
                <a:gridCol w="2297967">
                  <a:extLst>
                    <a:ext uri="{9D8B030D-6E8A-4147-A177-3AD203B41FA5}">
                      <a16:colId xmlns:a16="http://schemas.microsoft.com/office/drawing/2014/main" val="20000"/>
                    </a:ext>
                  </a:extLst>
                </a:gridCol>
                <a:gridCol w="5526400">
                  <a:extLst>
                    <a:ext uri="{9D8B030D-6E8A-4147-A177-3AD203B41FA5}">
                      <a16:colId xmlns:a16="http://schemas.microsoft.com/office/drawing/2014/main" val="20001"/>
                    </a:ext>
                  </a:extLst>
                </a:gridCol>
                <a:gridCol w="1574467">
                  <a:extLst>
                    <a:ext uri="{9D8B030D-6E8A-4147-A177-3AD203B41FA5}">
                      <a16:colId xmlns:a16="http://schemas.microsoft.com/office/drawing/2014/main" val="20002"/>
                    </a:ext>
                  </a:extLst>
                </a:gridCol>
                <a:gridCol w="1904700">
                  <a:extLst>
                    <a:ext uri="{9D8B030D-6E8A-4147-A177-3AD203B41FA5}">
                      <a16:colId xmlns:a16="http://schemas.microsoft.com/office/drawing/2014/main" val="20003"/>
                    </a:ext>
                  </a:extLst>
                </a:gridCol>
              </a:tblGrid>
              <a:tr h="823175">
                <a:tc gridSpan="2">
                  <a:txBody>
                    <a:bodyPr/>
                    <a:lstStyle/>
                    <a:p>
                      <a:pPr marL="0" marR="0" lvl="0" indent="0" algn="ctr" rtl="0">
                        <a:lnSpc>
                          <a:spcPct val="115000"/>
                        </a:lnSpc>
                        <a:spcBef>
                          <a:spcPts val="0"/>
                        </a:spcBef>
                        <a:spcAft>
                          <a:spcPts val="0"/>
                        </a:spcAft>
                        <a:buNone/>
                      </a:pPr>
                      <a:r>
                        <a:rPr lang="en-US" sz="1800" b="1" u="none" strike="noStrike" cap="none" dirty="0">
                          <a:latin typeface="Calibri"/>
                          <a:ea typeface="Calibri"/>
                          <a:cs typeface="Calibri"/>
                          <a:sym typeface="Calibri"/>
                        </a:rPr>
                        <a:t>B. TECH. (DS)</a:t>
                      </a:r>
                      <a:endParaRPr sz="1800" u="none" strike="noStrike" cap="none" dirty="0">
                        <a:latin typeface="Calibri"/>
                        <a:ea typeface="Calibri"/>
                        <a:cs typeface="Calibri"/>
                        <a:sym typeface="Calibri"/>
                      </a:endParaRPr>
                    </a:p>
                  </a:txBody>
                  <a:tcPr marL="68567" marR="68567" marT="0" marB="0"/>
                </a:tc>
                <a:tc hMerge="1">
                  <a:txBody>
                    <a:bodyPr/>
                    <a:lstStyle/>
                    <a:p>
                      <a:endParaRPr lang="en-US"/>
                    </a:p>
                  </a:txBody>
                  <a:tcPr/>
                </a:tc>
                <a:tc gridSpan="2">
                  <a:txBody>
                    <a:bodyPr/>
                    <a:lstStyle/>
                    <a:p>
                      <a:pPr marL="0" marR="0" lvl="0" indent="0" algn="l" rtl="0">
                        <a:spcBef>
                          <a:spcPts val="0"/>
                        </a:spcBef>
                        <a:spcAft>
                          <a:spcPts val="0"/>
                        </a:spcAft>
                        <a:buNone/>
                      </a:pPr>
                      <a:endParaRPr sz="1400"/>
                    </a:p>
                  </a:txBody>
                  <a:tcPr marL="91433" marR="91433" marT="34300" marB="34300"/>
                </a:tc>
                <a:tc hMerge="1">
                  <a:txBody>
                    <a:bodyPr/>
                    <a:lstStyle/>
                    <a:p>
                      <a:endParaRPr lang="en-US"/>
                    </a:p>
                  </a:txBody>
                  <a:tcPr/>
                </a:tc>
                <a:extLst>
                  <a:ext uri="{0D108BD9-81ED-4DB2-BD59-A6C34878D82A}">
                    <a16:rowId xmlns:a16="http://schemas.microsoft.com/office/drawing/2014/main" val="10000"/>
                  </a:ext>
                </a:extLst>
              </a:tr>
              <a:tr h="1182975">
                <a:tc>
                  <a:txBody>
                    <a:bodyPr/>
                    <a:lstStyle/>
                    <a:p>
                      <a:pPr marL="0" marR="0" lvl="0" indent="0" algn="l" rtl="0">
                        <a:lnSpc>
                          <a:spcPct val="115000"/>
                        </a:lnSpc>
                        <a:spcBef>
                          <a:spcPts val="0"/>
                        </a:spcBef>
                        <a:spcAft>
                          <a:spcPts val="0"/>
                        </a:spcAft>
                        <a:buNone/>
                      </a:pPr>
                      <a:r>
                        <a:rPr lang="en-US" sz="1800" b="1" dirty="0">
                          <a:solidFill>
                            <a:schemeClr val="dk1"/>
                          </a:solidFill>
                          <a:latin typeface="Calibri"/>
                          <a:ea typeface="Calibri"/>
                          <a:cs typeface="Calibri"/>
                          <a:sym typeface="Calibri"/>
                        </a:rPr>
                        <a:t>Course code</a:t>
                      </a:r>
                      <a:endParaRPr sz="1800" dirty="0">
                        <a:solidFill>
                          <a:schemeClr val="dk1"/>
                        </a:solidFill>
                        <a:latin typeface="Calibri"/>
                        <a:ea typeface="Calibri"/>
                        <a:cs typeface="Calibri"/>
                        <a:sym typeface="Calibri"/>
                      </a:endParaRPr>
                    </a:p>
                  </a:txBody>
                  <a:tcPr marL="68567" marR="68567" marT="0" marB="0"/>
                </a:tc>
                <a:tc>
                  <a:txBody>
                    <a:bodyPr/>
                    <a:lstStyle/>
                    <a:p>
                      <a:pPr marL="0" marR="0" lvl="0" indent="0" algn="l" rtl="0">
                        <a:lnSpc>
                          <a:spcPct val="115000"/>
                        </a:lnSpc>
                        <a:spcBef>
                          <a:spcPts val="0"/>
                        </a:spcBef>
                        <a:spcAft>
                          <a:spcPts val="0"/>
                        </a:spcAft>
                        <a:buNone/>
                      </a:pP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txBody>
                  <a:tcPr marL="68567" marR="68567" marT="0" marB="0"/>
                </a:tc>
                <a:tc>
                  <a:txBody>
                    <a:bodyPr/>
                    <a:lstStyle/>
                    <a:p>
                      <a:pPr marL="0" marR="0" lvl="0" indent="0" algn="l" rtl="0">
                        <a:lnSpc>
                          <a:spcPct val="115000"/>
                        </a:lnSpc>
                        <a:spcBef>
                          <a:spcPts val="0"/>
                        </a:spcBef>
                        <a:spcAft>
                          <a:spcPts val="0"/>
                        </a:spcAft>
                        <a:buNone/>
                      </a:pPr>
                      <a:r>
                        <a:rPr lang="en-US" sz="1800" b="1"/>
                        <a:t>L     T      P</a:t>
                      </a:r>
                      <a:endParaRPr/>
                    </a:p>
                    <a:p>
                      <a:pPr marL="0" marR="0" lvl="0" indent="0" algn="l" rtl="0">
                        <a:lnSpc>
                          <a:spcPct val="115000"/>
                        </a:lnSpc>
                        <a:spcBef>
                          <a:spcPts val="0"/>
                        </a:spcBef>
                        <a:spcAft>
                          <a:spcPts val="0"/>
                        </a:spcAft>
                        <a:buNone/>
                      </a:pPr>
                      <a:r>
                        <a:rPr lang="en-US" sz="1800" b="1"/>
                        <a:t>3     0      0</a:t>
                      </a:r>
                      <a:endParaRPr sz="1800" b="1">
                        <a:latin typeface="Calibri"/>
                        <a:ea typeface="Calibri"/>
                        <a:cs typeface="Calibri"/>
                        <a:sym typeface="Calibri"/>
                      </a:endParaRPr>
                    </a:p>
                  </a:txBody>
                  <a:tcPr marL="68567" marR="68567" marT="0" marB="0"/>
                </a:tc>
                <a:tc>
                  <a:txBody>
                    <a:bodyPr/>
                    <a:lstStyle/>
                    <a:p>
                      <a:pPr marL="0" marR="0" lvl="0" indent="0" algn="ctr" rtl="0">
                        <a:lnSpc>
                          <a:spcPct val="115000"/>
                        </a:lnSpc>
                        <a:spcBef>
                          <a:spcPts val="0"/>
                        </a:spcBef>
                        <a:spcAft>
                          <a:spcPts val="0"/>
                        </a:spcAft>
                        <a:buNone/>
                      </a:pPr>
                      <a:r>
                        <a:rPr lang="en-US" sz="1800" b="1"/>
                        <a:t>Credits</a:t>
                      </a:r>
                      <a:endParaRPr/>
                    </a:p>
                    <a:p>
                      <a:pPr marL="0" marR="0" lvl="0" indent="0" algn="ctr" rtl="0">
                        <a:lnSpc>
                          <a:spcPct val="115000"/>
                        </a:lnSpc>
                        <a:spcBef>
                          <a:spcPts val="0"/>
                        </a:spcBef>
                        <a:spcAft>
                          <a:spcPts val="0"/>
                        </a:spcAft>
                        <a:buNone/>
                      </a:pPr>
                      <a:r>
                        <a:rPr lang="en-US" sz="1800" b="1"/>
                        <a:t>3</a:t>
                      </a:r>
                      <a:endParaRPr sz="1800" b="1">
                        <a:latin typeface="Calibri"/>
                        <a:ea typeface="Calibri"/>
                        <a:cs typeface="Calibri"/>
                        <a:sym typeface="Calibri"/>
                      </a:endParaRPr>
                    </a:p>
                  </a:txBody>
                  <a:tcPr marL="68567" marR="68567" marT="0" marB="0"/>
                </a:tc>
                <a:extLst>
                  <a:ext uri="{0D108BD9-81ED-4DB2-BD59-A6C34878D82A}">
                    <a16:rowId xmlns:a16="http://schemas.microsoft.com/office/drawing/2014/main" val="10001"/>
                  </a:ext>
                </a:extLst>
              </a:tr>
              <a:tr h="768675">
                <a:tc>
                  <a:txBody>
                    <a:bodyPr/>
                    <a:lstStyle/>
                    <a:p>
                      <a:pPr marL="0" marR="0" lvl="0" indent="0" algn="l" rtl="0">
                        <a:lnSpc>
                          <a:spcPct val="115000"/>
                        </a:lnSpc>
                        <a:spcBef>
                          <a:spcPts val="0"/>
                        </a:spcBef>
                        <a:spcAft>
                          <a:spcPts val="0"/>
                        </a:spcAft>
                        <a:buNone/>
                      </a:pPr>
                      <a:r>
                        <a:rPr lang="en-US" sz="1800" b="1" dirty="0">
                          <a:solidFill>
                            <a:schemeClr val="dk1"/>
                          </a:solidFill>
                          <a:latin typeface="Calibri"/>
                          <a:ea typeface="Calibri"/>
                          <a:cs typeface="Calibri"/>
                          <a:sym typeface="Calibri"/>
                        </a:rPr>
                        <a:t>Course title</a:t>
                      </a:r>
                      <a:endParaRPr sz="1800" dirty="0">
                        <a:solidFill>
                          <a:schemeClr val="dk1"/>
                        </a:solidFill>
                        <a:latin typeface="Calibri"/>
                        <a:ea typeface="Calibri"/>
                        <a:cs typeface="Calibri"/>
                        <a:sym typeface="Calibri"/>
                      </a:endParaRPr>
                    </a:p>
                  </a:txBody>
                  <a:tcPr marL="68567" marR="68567" marT="0" marB="0"/>
                </a:tc>
                <a:tc gridSpan="3">
                  <a:txBody>
                    <a:bodyPr/>
                    <a:lstStyle/>
                    <a:p>
                      <a:pPr marL="0" marR="0" lvl="0" indent="0" algn="l" rtl="0">
                        <a:lnSpc>
                          <a:spcPct val="115000"/>
                        </a:lnSpc>
                        <a:spcBef>
                          <a:spcPts val="0"/>
                        </a:spcBef>
                        <a:spcAft>
                          <a:spcPts val="0"/>
                        </a:spcAft>
                        <a:buNone/>
                      </a:pPr>
                      <a:r>
                        <a:rPr lang="en-US" sz="1800" dirty="0">
                          <a:solidFill>
                            <a:schemeClr val="dk1"/>
                          </a:solidFill>
                          <a:latin typeface="Calibri"/>
                          <a:ea typeface="Calibri"/>
                          <a:cs typeface="Calibri"/>
                          <a:sym typeface="Calibri"/>
                        </a:rPr>
                        <a:t>Business</a:t>
                      </a:r>
                      <a:r>
                        <a:rPr lang="en-US" sz="1800" baseline="0" dirty="0">
                          <a:solidFill>
                            <a:schemeClr val="dk1"/>
                          </a:solidFill>
                          <a:latin typeface="Calibri"/>
                          <a:ea typeface="Calibri"/>
                          <a:cs typeface="Calibri"/>
                          <a:sym typeface="Calibri"/>
                        </a:rPr>
                        <a:t> intelligence and Data visualization</a:t>
                      </a:r>
                      <a:endParaRPr sz="1800" dirty="0">
                        <a:solidFill>
                          <a:schemeClr val="dk1"/>
                        </a:solidFill>
                        <a:latin typeface="Calibri"/>
                        <a:ea typeface="Calibri"/>
                        <a:cs typeface="Calibri"/>
                        <a:sym typeface="Calibri"/>
                      </a:endParaRPr>
                    </a:p>
                  </a:txBody>
                  <a:tcPr marL="68567" marR="6856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762075">
                <a:tc gridSpan="4">
                  <a:txBody>
                    <a:bodyPr/>
                    <a:lstStyle/>
                    <a:p>
                      <a:pPr marL="0" marR="0" lvl="0" indent="0" algn="l" rtl="0">
                        <a:lnSpc>
                          <a:spcPct val="115000"/>
                        </a:lnSpc>
                        <a:spcBef>
                          <a:spcPts val="0"/>
                        </a:spcBef>
                        <a:spcAft>
                          <a:spcPts val="0"/>
                        </a:spcAft>
                        <a:buNone/>
                      </a:pPr>
                      <a:r>
                        <a:rPr lang="en-US" sz="1800" b="1">
                          <a:solidFill>
                            <a:schemeClr val="dk1"/>
                          </a:solidFill>
                          <a:latin typeface="Calibri"/>
                          <a:ea typeface="Calibri"/>
                          <a:cs typeface="Calibri"/>
                          <a:sym typeface="Calibri"/>
                        </a:rPr>
                        <a:t>Course objective: </a:t>
                      </a:r>
                      <a:endParaRPr sz="1800" b="1">
                        <a:solidFill>
                          <a:schemeClr val="dk1"/>
                        </a:solidFill>
                        <a:latin typeface="Calibri"/>
                        <a:ea typeface="Calibri"/>
                        <a:cs typeface="Calibri"/>
                        <a:sym typeface="Calibri"/>
                      </a:endParaRPr>
                    </a:p>
                  </a:txBody>
                  <a:tcPr marL="68567" marR="68567"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0875">
                <a:tc gridSpan="4">
                  <a:txBody>
                    <a:bodyPr/>
                    <a:lstStyle/>
                    <a:p>
                      <a:pPr marL="0" marR="0" lvl="0" indent="0" algn="just" defTabSz="914400" rtl="0" eaLnBrk="1" fontAlgn="auto" latinLnBrk="0" hangingPunct="1">
                        <a:lnSpc>
                          <a:spcPct val="115000"/>
                        </a:lnSpc>
                        <a:spcBef>
                          <a:spcPts val="0"/>
                        </a:spcBef>
                        <a:spcAft>
                          <a:spcPts val="0"/>
                        </a:spcAft>
                        <a:buClr>
                          <a:srgbClr val="000000"/>
                        </a:buClr>
                        <a:buSzTx/>
                        <a:buFont typeface="Arial"/>
                        <a:buNone/>
                        <a:tabLst/>
                        <a:defRPr/>
                      </a:pPr>
                      <a:r>
                        <a:rPr lang="en-US" sz="1800" kern="1200" dirty="0">
                          <a:solidFill>
                            <a:schemeClr val="tx1"/>
                          </a:solidFill>
                          <a:latin typeface="+mn-lt"/>
                          <a:ea typeface="+mn-ea"/>
                          <a:cs typeface="+mn-cs"/>
                        </a:rPr>
                        <a:t>This course covers fundamental concepts of Business Intelligence tools, techniques, components and its future. As well as a bit more formal understanding of data visualization concepts and techniques. The underlying theme in the course is feature of Tableau, its capabilities. </a:t>
                      </a:r>
                      <a:endParaRPr lang="en-US" sz="1800" b="1" i="0" u="none" strike="noStrike" cap="none" dirty="0">
                        <a:solidFill>
                          <a:schemeClr val="tx1"/>
                        </a:solidFill>
                        <a:effectLst/>
                        <a:latin typeface="Calibri" panose="020F0502020204030204" pitchFamily="34" charset="0"/>
                        <a:ea typeface="Calibri"/>
                        <a:cs typeface="Calibri" panose="020F0502020204030204" pitchFamily="34" charset="0"/>
                        <a:sym typeface="Arial"/>
                      </a:endParaRPr>
                    </a:p>
                  </a:txBody>
                  <a:tcPr marL="68567" marR="68567"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pic>
        <p:nvPicPr>
          <p:cNvPr id="9" name="Picture 8" descr="A black and red logo&#10;&#10;Description automatically generated">
            <a:extLst>
              <a:ext uri="{FF2B5EF4-FFF2-40B4-BE49-F238E27FC236}">
                <a16:creationId xmlns:a16="http://schemas.microsoft.com/office/drawing/2014/main" id="{8BDB0671-FC93-5C9E-75A2-ED46EE3FB8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Footer Placeholder 12"/>
          <p:cNvSpPr>
            <a:spLocks noGrp="1"/>
          </p:cNvSpPr>
          <p:nvPr>
            <p:ph type="ftr" sz="quarter" idx="11"/>
          </p:nvPr>
        </p:nvSpPr>
        <p:spPr>
          <a:xfrm>
            <a:off x="3810000" y="6248401"/>
            <a:ext cx="5029200" cy="365125"/>
          </a:xfrm>
        </p:spPr>
        <p:txBody>
          <a:bodyPr/>
          <a:lstStyle/>
          <a:p>
            <a:r>
              <a:rPr lang="en-US" dirty="0"/>
              <a:t>Ms. Mona Devi             ACSDS0602  BI            Unit  3</a:t>
            </a:r>
          </a:p>
        </p:txBody>
      </p:sp>
      <p:sp>
        <p:nvSpPr>
          <p:cNvPr id="12" name="Title 1"/>
          <p:cNvSpPr txBox="1">
            <a:spLocks/>
          </p:cNvSpPr>
          <p:nvPr/>
        </p:nvSpPr>
        <p:spPr>
          <a:xfrm>
            <a:off x="2438400" y="76200"/>
            <a:ext cx="9296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spcBef>
                <a:spcPts val="0"/>
              </a:spcBef>
            </a:pPr>
            <a:r>
              <a:rPr lang="en-US" dirty="0">
                <a:solidFill>
                  <a:srgbClr val="000000"/>
                </a:solidFill>
                <a:ea typeface="Calibri"/>
                <a:cs typeface="Calibri"/>
                <a:sym typeface="Calibri"/>
              </a:rPr>
              <a:t>Course objective</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algn="just"/>
            <a:endParaRPr lang="en-US" dirty="0"/>
          </a:p>
          <a:p>
            <a:pPr algn="just"/>
            <a:endParaRPr lang="en-US" sz="2000" dirty="0"/>
          </a:p>
        </p:txBody>
      </p:sp>
      <p:sp>
        <p:nvSpPr>
          <p:cNvPr id="49" name="Content Placeholder 48"/>
          <p:cNvSpPr>
            <a:spLocks noGrp="1"/>
          </p:cNvSpPr>
          <p:nvPr>
            <p:ph sz="half" idx="2"/>
          </p:nvPr>
        </p:nvSpPr>
        <p:spPr>
          <a:xfrm>
            <a:off x="812800" y="1219200"/>
            <a:ext cx="10668000" cy="4495800"/>
          </a:xfrm>
        </p:spPr>
        <p:txBody>
          <a:bodyPr>
            <a:normAutofit/>
          </a:bodyPr>
          <a:lstStyle/>
          <a:p>
            <a:r>
              <a:rPr lang="en-US" sz="2400" dirty="0"/>
              <a:t>Whether you're changing the font size, position, color, or direction, Tableau provides a wide range of customization options for your text.</a:t>
            </a:r>
          </a:p>
          <a:p>
            <a:r>
              <a:rPr lang="en-US" sz="2400" dirty="0"/>
              <a:t>When you make formatting changes at this level, they apply only to the view you're working on. See </a:t>
            </a:r>
            <a:r>
              <a:rPr lang="en-US" sz="2400" dirty="0">
                <a:hlinkClick r:id="rId2"/>
              </a:rPr>
              <a:t>Format at the Workbook Level</a:t>
            </a:r>
            <a:r>
              <a:rPr lang="en-US" sz="2400" dirty="0"/>
              <a:t> for how to make changes that apply to every view in your workbook.</a:t>
            </a:r>
          </a:p>
          <a:p>
            <a:r>
              <a:rPr lang="en-US" sz="2400" dirty="0"/>
              <a:t>To access worksheet-level format settings, select the </a:t>
            </a:r>
            <a:r>
              <a:rPr lang="en-US" sz="2400" b="1" dirty="0"/>
              <a:t>Format</a:t>
            </a:r>
            <a:r>
              <a:rPr lang="en-US" sz="2400" dirty="0"/>
              <a:t> menu, then choose the part of the view, such as </a:t>
            </a:r>
            <a:r>
              <a:rPr lang="en-US" sz="2400" b="1" dirty="0"/>
              <a:t>Font,</a:t>
            </a:r>
            <a:r>
              <a:rPr lang="en-US" sz="2400" dirty="0"/>
              <a:t> or </a:t>
            </a:r>
            <a:r>
              <a:rPr lang="en-US" sz="2400" b="1" dirty="0"/>
              <a:t>Border,</a:t>
            </a:r>
            <a:r>
              <a:rPr lang="en-US" sz="2400" dirty="0"/>
              <a:t> that you want to format.</a:t>
            </a:r>
          </a:p>
          <a:p>
            <a:br>
              <a:rPr lang="en-US" sz="2400" dirty="0"/>
            </a:br>
            <a:endParaRPr lang="en-US" sz="2200" dirty="0"/>
          </a:p>
        </p:txBody>
      </p:sp>
      <p:sp>
        <p:nvSpPr>
          <p:cNvPr id="4" name="Date Placeholder 3"/>
          <p:cNvSpPr>
            <a:spLocks noGrp="1"/>
          </p:cNvSpPr>
          <p:nvPr>
            <p:ph type="dt" sz="half" idx="10"/>
          </p:nvPr>
        </p:nvSpPr>
        <p:spPr/>
        <p:txBody>
          <a:bodyPr/>
          <a:lstStyle/>
          <a:p>
            <a:fld id="{D1E7E886-FD78-4CBB-BFBE-C616D06A9B0D}"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dirty="0"/>
          </a:p>
        </p:txBody>
      </p:sp>
      <p:sp>
        <p:nvSpPr>
          <p:cNvPr id="24" name="Footer Placeholder 4"/>
          <p:cNvSpPr>
            <a:spLocks noGrp="1"/>
          </p:cNvSpPr>
          <p:nvPr>
            <p:ph type="ftr" sz="quarter" idx="11"/>
          </p:nvPr>
        </p:nvSpPr>
        <p:spPr>
          <a:xfrm>
            <a:off x="3657600" y="6356351"/>
            <a:ext cx="5791200" cy="365125"/>
          </a:xfrm>
        </p:spPr>
        <p:txBody>
          <a:bodyPr/>
          <a:lstStyle/>
          <a:p>
            <a:r>
              <a:rPr lang="it-IT" dirty="0"/>
              <a:t>Mona Devi            Unit 3</a:t>
            </a:r>
            <a:endParaRPr lang="en-US" dirty="0"/>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22098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Format Text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algn="just"/>
            <a:endParaRPr lang="en-US" dirty="0"/>
          </a:p>
          <a:p>
            <a:pPr algn="just"/>
            <a:endParaRPr lang="en-US" sz="2000" dirty="0"/>
          </a:p>
        </p:txBody>
      </p:sp>
      <p:sp>
        <p:nvSpPr>
          <p:cNvPr id="49" name="Content Placeholder 48"/>
          <p:cNvSpPr>
            <a:spLocks noGrp="1"/>
          </p:cNvSpPr>
          <p:nvPr>
            <p:ph sz="half" idx="2"/>
          </p:nvPr>
        </p:nvSpPr>
        <p:spPr>
          <a:xfrm>
            <a:off x="812800" y="1219200"/>
            <a:ext cx="10668000" cy="4495800"/>
          </a:xfrm>
        </p:spPr>
        <p:txBody>
          <a:bodyPr>
            <a:normAutofit/>
          </a:bodyPr>
          <a:lstStyle/>
          <a:p>
            <a:pPr>
              <a:lnSpc>
                <a:spcPct val="150000"/>
              </a:lnSpc>
              <a:spcBef>
                <a:spcPts val="0"/>
              </a:spcBef>
            </a:pPr>
            <a:r>
              <a:rPr lang="en-US" sz="2400" dirty="0"/>
              <a:t>Select </a:t>
            </a:r>
            <a:r>
              <a:rPr lang="en-US" sz="2400" b="1" dirty="0"/>
              <a:t>Format </a:t>
            </a:r>
            <a:r>
              <a:rPr lang="en-US" sz="2400" dirty="0"/>
              <a:t>&gt; </a:t>
            </a:r>
            <a:r>
              <a:rPr lang="en-US" sz="2400" b="1" dirty="0"/>
              <a:t>Font </a:t>
            </a:r>
            <a:r>
              <a:rPr lang="en-US" sz="2400" dirty="0"/>
              <a:t>. A </a:t>
            </a:r>
            <a:r>
              <a:rPr lang="en-US" sz="2400" b="1" dirty="0"/>
              <a:t>Format Font</a:t>
            </a:r>
            <a:r>
              <a:rPr lang="en-US" sz="2400" dirty="0"/>
              <a:t> control pane will open. This control pane will let you customize the text in the view.</a:t>
            </a:r>
          </a:p>
          <a:p>
            <a:r>
              <a:rPr lang="en-US" sz="2400" dirty="0"/>
              <a:t>Tableau uses visual best practices to determine how text is aligned in a view, but you can also customize text. For example, you can change the direction of header text so that it is horizontal (default) instead of vertical (up).</a:t>
            </a:r>
          </a:p>
          <a:p>
            <a:r>
              <a:rPr lang="en-US" sz="2400" dirty="0"/>
              <a:t>To format the text alignment, select </a:t>
            </a:r>
            <a:r>
              <a:rPr lang="en-US" sz="2400" b="1" dirty="0"/>
              <a:t>Format </a:t>
            </a:r>
            <a:r>
              <a:rPr lang="en-US" sz="2400" dirty="0"/>
              <a:t>&gt; </a:t>
            </a:r>
            <a:r>
              <a:rPr lang="en-US" sz="2400" b="1" dirty="0"/>
              <a:t>Alignment </a:t>
            </a:r>
            <a:r>
              <a:rPr lang="en-US" sz="2400" dirty="0"/>
              <a:t>to open the text alignment pane.</a:t>
            </a:r>
          </a:p>
          <a:p>
            <a:pPr>
              <a:lnSpc>
                <a:spcPct val="150000"/>
              </a:lnSpc>
              <a:spcBef>
                <a:spcPts val="0"/>
              </a:spcBef>
            </a:pPr>
            <a:endParaRPr lang="en-US" sz="2200" dirty="0"/>
          </a:p>
        </p:txBody>
      </p:sp>
      <p:sp>
        <p:nvSpPr>
          <p:cNvPr id="4" name="Date Placeholder 3"/>
          <p:cNvSpPr>
            <a:spLocks noGrp="1"/>
          </p:cNvSpPr>
          <p:nvPr>
            <p:ph type="dt" sz="half" idx="10"/>
          </p:nvPr>
        </p:nvSpPr>
        <p:spPr/>
        <p:txBody>
          <a:bodyPr/>
          <a:lstStyle/>
          <a:p>
            <a:fld id="{C6F54FC0-7060-4597-A856-6BFE56AB8352}"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dirty="0"/>
          </a:p>
        </p:txBody>
      </p:sp>
      <p:sp>
        <p:nvSpPr>
          <p:cNvPr id="9" name="Footer Placeholder 4"/>
          <p:cNvSpPr>
            <a:spLocks noGrp="1"/>
          </p:cNvSpPr>
          <p:nvPr>
            <p:ph type="ftr" sz="quarter" idx="11"/>
          </p:nvPr>
        </p:nvSpPr>
        <p:spPr>
          <a:xfrm>
            <a:off x="3657600" y="6356351"/>
            <a:ext cx="5791200" cy="365125"/>
          </a:xfrm>
        </p:spPr>
        <p:txBody>
          <a:bodyPr/>
          <a:lstStyle/>
          <a:p>
            <a:r>
              <a:rPr lang="it-IT" dirty="0"/>
              <a:t>Mona Devi            Unit 3</a:t>
            </a:r>
            <a:endParaRPr lang="en-US" dirty="0"/>
          </a:p>
        </p:txBody>
      </p:sp>
      <p:pic>
        <p:nvPicPr>
          <p:cNvPr id="11" name="Picture 10"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1524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dirty="0"/>
              <a:t>Format fonts and Format text alignment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algn="just"/>
            <a:endParaRPr lang="en-US" dirty="0"/>
          </a:p>
          <a:p>
            <a:pPr algn="just"/>
            <a:endParaRPr lang="en-US" sz="2000" dirty="0"/>
          </a:p>
        </p:txBody>
      </p:sp>
      <p:sp>
        <p:nvSpPr>
          <p:cNvPr id="4" name="Date Placeholder 3"/>
          <p:cNvSpPr>
            <a:spLocks noGrp="1"/>
          </p:cNvSpPr>
          <p:nvPr>
            <p:ph type="dt" sz="half" idx="10"/>
          </p:nvPr>
        </p:nvSpPr>
        <p:spPr/>
        <p:txBody>
          <a:bodyPr/>
          <a:lstStyle/>
          <a:p>
            <a:fld id="{B46DF18E-7BE7-42A4-88A5-B25B2CBB21E7}"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dirty="0"/>
          </a:p>
        </p:txBody>
      </p:sp>
      <p:sp>
        <p:nvSpPr>
          <p:cNvPr id="13" name="Footer Placeholder 4"/>
          <p:cNvSpPr>
            <a:spLocks noGrp="1"/>
          </p:cNvSpPr>
          <p:nvPr>
            <p:ph type="ftr" sz="quarter" idx="11"/>
          </p:nvPr>
        </p:nvSpPr>
        <p:spPr>
          <a:xfrm>
            <a:off x="3657600" y="6356351"/>
            <a:ext cx="5791200" cy="365125"/>
          </a:xfrm>
        </p:spPr>
        <p:txBody>
          <a:bodyPr/>
          <a:lstStyle/>
          <a:p>
            <a:r>
              <a:rPr lang="it-IT" dirty="0"/>
              <a:t>Mona Devi            Unit 3</a:t>
            </a:r>
            <a:endParaRPr lang="en-US" dirty="0"/>
          </a:p>
        </p:txBody>
      </p:sp>
      <p:pic>
        <p:nvPicPr>
          <p:cNvPr id="50177" name="Picture 1"/>
          <p:cNvPicPr>
            <a:picLocks noChangeAspect="1" noChangeArrowheads="1"/>
          </p:cNvPicPr>
          <p:nvPr/>
        </p:nvPicPr>
        <p:blipFill>
          <a:blip r:embed="rId2" cstate="print"/>
          <a:srcRect/>
          <a:stretch>
            <a:fillRect/>
          </a:stretch>
        </p:blipFill>
        <p:spPr bwMode="auto">
          <a:xfrm>
            <a:off x="2908300" y="1389064"/>
            <a:ext cx="6375400" cy="4086225"/>
          </a:xfrm>
          <a:prstGeom prst="rect">
            <a:avLst/>
          </a:prstGeom>
          <a:noFill/>
          <a:ln w="9525">
            <a:noFill/>
            <a:miter lim="800000"/>
            <a:headEnd/>
            <a:tailEnd/>
          </a:ln>
          <a:effectLst/>
        </p:spPr>
      </p:pic>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dirty="0"/>
              <a:t>Format text alignment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9EE61-41C6-45C0-8883-55D805F5C04C}" type="datetime1">
              <a:rPr lang="en-US" smtClean="0"/>
              <a:pPr/>
              <a:t>1/24/2025</a:t>
            </a:fld>
            <a:endParaRPr lang="en-US"/>
          </a:p>
        </p:txBody>
      </p:sp>
      <p:sp>
        <p:nvSpPr>
          <p:cNvPr id="3" name="Footer Placeholder 2"/>
          <p:cNvSpPr>
            <a:spLocks noGrp="1"/>
          </p:cNvSpPr>
          <p:nvPr>
            <p:ph type="ftr" sz="quarter" idx="11"/>
          </p:nvPr>
        </p:nvSpPr>
        <p:spPr/>
        <p:txBody>
          <a:bodyPr/>
          <a:lstStyle/>
          <a:p>
            <a:r>
              <a:rPr lang="it-IT" dirty="0"/>
              <a:t>Mona Devi            Unit 3</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Content Placeholder 2"/>
          <p:cNvSpPr txBox="1">
            <a:spLocks/>
          </p:cNvSpPr>
          <p:nvPr/>
        </p:nvSpPr>
        <p:spPr>
          <a:xfrm>
            <a:off x="609600" y="1143001"/>
            <a:ext cx="10972800" cy="4525963"/>
          </a:xfrm>
          <a:prstGeom prst="rect">
            <a:avLst/>
          </a:prstGeom>
        </p:spPr>
        <p:txBody>
          <a:bodyPr>
            <a:normAutofit lnSpcReduction="10000"/>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chemeClr val="tx1"/>
              </a:solidFill>
              <a:effectLst/>
              <a:uLnTx/>
              <a:uFillTx/>
              <a:latin typeface="+mn-lt"/>
              <a:ea typeface="+mn-ea"/>
              <a:cs typeface="+mn-cs"/>
            </a:endParaRPr>
          </a:p>
          <a:p>
            <a:r>
              <a:rPr lang="en-US" sz="2800" dirty="0"/>
              <a:t>For each text area you can specify the following alignment options:</a:t>
            </a:r>
          </a:p>
          <a:p>
            <a:r>
              <a:rPr lang="en-US" sz="2800" b="1" dirty="0"/>
              <a:t>Horizontal </a:t>
            </a:r>
            <a:r>
              <a:rPr lang="en-US" sz="2800" dirty="0"/>
              <a:t>- Controls whether text aligns to the left, right, or center.</a:t>
            </a:r>
          </a:p>
          <a:p>
            <a:r>
              <a:rPr lang="en-US" sz="2800" b="1" dirty="0"/>
              <a:t>Vertical Alignment</a:t>
            </a:r>
            <a:r>
              <a:rPr lang="en-US" sz="2800" dirty="0"/>
              <a:t> - Controls whether text aligns at the top, middle, or bottom.</a:t>
            </a:r>
          </a:p>
          <a:p>
            <a:r>
              <a:rPr lang="en-US" sz="2800" b="1" dirty="0"/>
              <a:t>Direction</a:t>
            </a:r>
            <a:r>
              <a:rPr lang="en-US" sz="2800" dirty="0"/>
              <a:t> - Rotates text so that it runs horizontally (default), top-to-bottom (up), or bottom-to-top (down).</a:t>
            </a:r>
          </a:p>
          <a:p>
            <a:r>
              <a:rPr lang="en-US" sz="2800" b="1" dirty="0"/>
              <a:t>Wrap </a:t>
            </a:r>
            <a:r>
              <a:rPr lang="en-US" sz="2800" dirty="0"/>
              <a:t>- Controls whether long headers wrap to the next line or are abbreviated. It does not control text marks in the visualization.</a:t>
            </a:r>
          </a:p>
          <a:p>
            <a:pPr marL="342900" marR="0" lvl="0" indent="114300" algn="just" defTabSz="914400" rtl="0" eaLnBrk="1" fontAlgn="auto" latinLnBrk="0" hangingPunct="1">
              <a:lnSpc>
                <a:spcPct val="150000"/>
              </a:lnSpc>
              <a:spcBef>
                <a:spcPts val="0"/>
              </a:spcBef>
              <a:spcAft>
                <a:spcPts val="0"/>
              </a:spcAft>
              <a:buClrTx/>
              <a:buSzTx/>
              <a:buFont typeface="Arial" pitchFamily="34" charset="0"/>
              <a:buNone/>
              <a:tabLst/>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0" i="0" u="none" strike="noStrike" kern="1200" cap="none" spc="0" normalizeH="0" baseline="0" noProof="0" dirty="0">
                <a:ln>
                  <a:noFill/>
                </a:ln>
                <a:solidFill>
                  <a:schemeClr val="tx1"/>
                </a:solidFill>
                <a:effectLst/>
                <a:uLnTx/>
                <a:uFillTx/>
                <a:latin typeface="+mn-lt"/>
                <a:ea typeface="+mn-ea"/>
                <a:cs typeface="+mn-cs"/>
              </a:rPr>
              <a:t>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9" name="Title 1"/>
          <p:cNvSpPr txBox="1">
            <a:spLocks/>
          </p:cNvSpPr>
          <p:nvPr/>
        </p:nvSpPr>
        <p:spPr>
          <a:xfrm>
            <a:off x="22860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dirty="0"/>
              <a:t>Format text alignment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algn="just"/>
            <a:endParaRPr lang="en-US" dirty="0"/>
          </a:p>
          <a:p>
            <a:pPr algn="just"/>
            <a:endParaRPr lang="en-US" sz="2000" dirty="0"/>
          </a:p>
        </p:txBody>
      </p:sp>
      <p:sp>
        <p:nvSpPr>
          <p:cNvPr id="49" name="Content Placeholder 48"/>
          <p:cNvSpPr>
            <a:spLocks noGrp="1"/>
          </p:cNvSpPr>
          <p:nvPr>
            <p:ph sz="half" idx="2"/>
          </p:nvPr>
        </p:nvSpPr>
        <p:spPr>
          <a:xfrm>
            <a:off x="812800" y="1219200"/>
            <a:ext cx="10668000" cy="4495800"/>
          </a:xfrm>
        </p:spPr>
        <p:txBody>
          <a:bodyPr>
            <a:normAutofit/>
          </a:bodyPr>
          <a:lstStyle/>
          <a:p>
            <a:r>
              <a:rPr lang="en-US" sz="2400" dirty="0"/>
              <a:t>Tooltips are details that appear when you rest the pointer over one or more marks in the view. Tooltips also offer convenient tools to quickly filter or remove a selection, select marks that have the same value or view underlying data. You can edit the tooltip to include both static and dynamic text. You can also modify which fields are included in the automatic tooltip.</a:t>
            </a:r>
          </a:p>
          <a:p>
            <a:r>
              <a:rPr lang="en-US" sz="2400" b="1" dirty="0"/>
              <a:t>To edit a tooltip:</a:t>
            </a:r>
            <a:endParaRPr lang="en-US" sz="2400" dirty="0"/>
          </a:p>
          <a:p>
            <a:r>
              <a:rPr lang="en-US" sz="2400" dirty="0"/>
              <a:t>Select </a:t>
            </a:r>
            <a:r>
              <a:rPr lang="en-US" sz="2400" b="1" dirty="0"/>
              <a:t>Worksheet </a:t>
            </a:r>
            <a:r>
              <a:rPr lang="en-US" sz="2400" dirty="0"/>
              <a:t>&gt; </a:t>
            </a:r>
            <a:r>
              <a:rPr lang="en-US" sz="2400" b="1" dirty="0"/>
              <a:t>Tooltip</a:t>
            </a:r>
            <a:r>
              <a:rPr lang="en-US" sz="2400" dirty="0"/>
              <a:t>. Tooltips are specified for each sheet and can be formatted using the formatting tools along the top of the Edit Tooltip dialog box. Use the </a:t>
            </a:r>
            <a:r>
              <a:rPr lang="en-US" sz="2400" b="1" dirty="0"/>
              <a:t>Insert </a:t>
            </a:r>
            <a:r>
              <a:rPr lang="en-US" sz="2400" dirty="0"/>
              <a:t>menu at the top of the dialog box to add dynamic text such as field values, sheet properties, and more.</a:t>
            </a:r>
          </a:p>
          <a:p>
            <a:pPr>
              <a:lnSpc>
                <a:spcPct val="150000"/>
              </a:lnSpc>
              <a:spcBef>
                <a:spcPts val="0"/>
              </a:spcBef>
              <a:buNone/>
            </a:pPr>
            <a:endParaRPr lang="en-US" sz="2200" dirty="0"/>
          </a:p>
        </p:txBody>
      </p:sp>
      <p:sp>
        <p:nvSpPr>
          <p:cNvPr id="4" name="Date Placeholder 3"/>
          <p:cNvSpPr>
            <a:spLocks noGrp="1"/>
          </p:cNvSpPr>
          <p:nvPr>
            <p:ph type="dt" sz="half" idx="10"/>
          </p:nvPr>
        </p:nvSpPr>
        <p:spPr/>
        <p:txBody>
          <a:bodyPr/>
          <a:lstStyle/>
          <a:p>
            <a:fld id="{FF8FE8EE-FFEB-43F9-80C8-7E2724EAFC8A}"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9" name="Footer Placeholder 4"/>
          <p:cNvSpPr>
            <a:spLocks noGrp="1"/>
          </p:cNvSpPr>
          <p:nvPr>
            <p:ph type="ftr" sz="quarter" idx="11"/>
          </p:nvPr>
        </p:nvSpPr>
        <p:spPr>
          <a:xfrm>
            <a:off x="3657600" y="6356351"/>
            <a:ext cx="5791200" cy="365125"/>
          </a:xfrm>
        </p:spPr>
        <p:txBody>
          <a:bodyPr/>
          <a:lstStyle/>
          <a:p>
            <a:r>
              <a:rPr lang="it-IT" dirty="0"/>
              <a:t>Mona Devi            Unit 3</a:t>
            </a:r>
            <a:endParaRPr lang="en-US" dirty="0"/>
          </a:p>
        </p:txBody>
      </p:sp>
      <p:pic>
        <p:nvPicPr>
          <p:cNvPr id="11" name="Picture 10"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1524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dirty="0"/>
              <a:t>Format tooltips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92500" lnSpcReduction="20000"/>
          </a:bodyPr>
          <a:lstStyle/>
          <a:p>
            <a:pPr algn="just"/>
            <a:endParaRPr lang="en-US" dirty="0"/>
          </a:p>
          <a:p>
            <a:pPr algn="just"/>
            <a:endParaRPr lang="en-US" sz="2000" dirty="0"/>
          </a:p>
        </p:txBody>
      </p:sp>
      <p:sp>
        <p:nvSpPr>
          <p:cNvPr id="49" name="Content Placeholder 48"/>
          <p:cNvSpPr>
            <a:spLocks noGrp="1"/>
          </p:cNvSpPr>
          <p:nvPr>
            <p:ph sz="half" idx="2"/>
          </p:nvPr>
        </p:nvSpPr>
        <p:spPr>
          <a:xfrm>
            <a:off x="812800" y="1219200"/>
            <a:ext cx="10668000" cy="4495800"/>
          </a:xfrm>
        </p:spPr>
        <p:txBody>
          <a:bodyPr>
            <a:normAutofit fontScale="92500" lnSpcReduction="20000"/>
          </a:bodyPr>
          <a:lstStyle/>
          <a:p>
            <a:r>
              <a:rPr lang="en-US" sz="2400" dirty="0"/>
              <a:t>Use the formatting tools along the top of the Edit Tooltip dialog box.</a:t>
            </a:r>
          </a:p>
          <a:p>
            <a:r>
              <a:rPr lang="en-US" sz="2400" dirty="0"/>
              <a:t>(Optional) Use the </a:t>
            </a:r>
            <a:r>
              <a:rPr lang="en-US" sz="2400" b="1" dirty="0"/>
              <a:t>Insert </a:t>
            </a:r>
            <a:r>
              <a:rPr lang="en-US" sz="2400" dirty="0"/>
              <a:t>drop-down list at the top of the dialog box to add dynamic text such as field values, sheet properties, and more.</a:t>
            </a:r>
          </a:p>
          <a:p>
            <a:r>
              <a:rPr lang="en-US" sz="2400" dirty="0"/>
              <a:t>The </a:t>
            </a:r>
            <a:r>
              <a:rPr lang="en-US" sz="2400" b="1" dirty="0"/>
              <a:t>All Fields</a:t>
            </a:r>
            <a:r>
              <a:rPr lang="en-US" sz="2400" dirty="0"/>
              <a:t> option on the </a:t>
            </a:r>
            <a:r>
              <a:rPr lang="en-US" sz="2400" b="1" dirty="0"/>
              <a:t>Insert</a:t>
            </a:r>
            <a:r>
              <a:rPr lang="en-US" sz="2400" dirty="0"/>
              <a:t> menu adds all field names and values that are used in the view. Inserting the All Fields parameter updates the tooltip as you change the view. You can also use the All Fields option to exclude fields.</a:t>
            </a:r>
          </a:p>
          <a:p>
            <a:r>
              <a:rPr lang="en-US" sz="2400" dirty="0"/>
              <a:t>(Optional) Select the </a:t>
            </a:r>
            <a:r>
              <a:rPr lang="en-US" sz="2400" b="1" dirty="0"/>
              <a:t>Include command buttons</a:t>
            </a:r>
            <a:r>
              <a:rPr lang="en-US" sz="2400" dirty="0"/>
              <a:t> option to show filtering and view data options in the tooltip. For example, including command buttons will add </a:t>
            </a:r>
            <a:r>
              <a:rPr lang="en-US" sz="2400" b="1" dirty="0"/>
              <a:t>Keep Only</a:t>
            </a:r>
            <a:r>
              <a:rPr lang="en-US" sz="2400" dirty="0"/>
              <a:t>, </a:t>
            </a:r>
            <a:r>
              <a:rPr lang="en-US" sz="2400" b="1" dirty="0"/>
              <a:t>Exclude</a:t>
            </a:r>
            <a:r>
              <a:rPr lang="en-US" sz="2400" dirty="0"/>
              <a:t>, and </a:t>
            </a:r>
            <a:r>
              <a:rPr lang="en-US" sz="2400" b="1" dirty="0"/>
              <a:t>View Data</a:t>
            </a:r>
            <a:r>
              <a:rPr lang="en-US" sz="2400" dirty="0"/>
              <a:t> buttons to the bottom of the tooltip. These command buttons are available both in Tableau Desktop and when the view is published to the web or viewed on a mobile device.</a:t>
            </a:r>
          </a:p>
          <a:p>
            <a:r>
              <a:rPr lang="en-US" sz="2400" dirty="0"/>
              <a:t>(Optional) Select the </a:t>
            </a:r>
            <a:r>
              <a:rPr lang="en-US" sz="2400" b="1" dirty="0"/>
              <a:t>Allow selection by category</a:t>
            </a:r>
            <a:r>
              <a:rPr lang="en-US" sz="2400" dirty="0"/>
              <a:t> check box to select marks in a view that have the same value by clicking on a discrete field in a tooltip. For more information see </a:t>
            </a:r>
            <a:r>
              <a:rPr lang="en-US" sz="2400" dirty="0">
                <a:hlinkClick r:id="rId2"/>
              </a:rPr>
              <a:t>Tooltips</a:t>
            </a:r>
            <a:r>
              <a:rPr lang="en-US" sz="2400" dirty="0"/>
              <a:t>.</a:t>
            </a:r>
          </a:p>
          <a:p>
            <a:pPr>
              <a:lnSpc>
                <a:spcPct val="150000"/>
              </a:lnSpc>
              <a:spcBef>
                <a:spcPts val="0"/>
              </a:spcBef>
              <a:buNone/>
            </a:pPr>
            <a:endParaRPr lang="en-US" sz="2200" dirty="0"/>
          </a:p>
        </p:txBody>
      </p:sp>
      <p:sp>
        <p:nvSpPr>
          <p:cNvPr id="4" name="Date Placeholder 3"/>
          <p:cNvSpPr>
            <a:spLocks noGrp="1"/>
          </p:cNvSpPr>
          <p:nvPr>
            <p:ph type="dt" sz="half" idx="10"/>
          </p:nvPr>
        </p:nvSpPr>
        <p:spPr/>
        <p:txBody>
          <a:bodyPr/>
          <a:lstStyle/>
          <a:p>
            <a:fld id="{3F8CD29A-46E5-4F40-8ED1-F734F6B2F89C}"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dirty="0"/>
          </a:p>
        </p:txBody>
      </p:sp>
      <p:sp>
        <p:nvSpPr>
          <p:cNvPr id="11" name="Footer Placeholder 4"/>
          <p:cNvSpPr>
            <a:spLocks noGrp="1"/>
          </p:cNvSpPr>
          <p:nvPr>
            <p:ph type="ftr" sz="quarter" idx="11"/>
          </p:nvPr>
        </p:nvSpPr>
        <p:spPr>
          <a:xfrm>
            <a:off x="3657600" y="6356351"/>
            <a:ext cx="5791200" cy="365125"/>
          </a:xfrm>
        </p:spPr>
        <p:txBody>
          <a:bodyPr/>
          <a:lstStyle/>
          <a:p>
            <a:r>
              <a:rPr lang="it-IT" dirty="0"/>
              <a:t>Mona Devi            Unit 3</a:t>
            </a:r>
            <a:endParaRPr lang="en-US" dirty="0"/>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r>
              <a:rPr lang="en-US" dirty="0"/>
              <a:t>Format tooltips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algn="just"/>
            <a:endParaRPr lang="en-US" dirty="0"/>
          </a:p>
          <a:p>
            <a:pPr algn="just"/>
            <a:endParaRPr lang="en-US" sz="2000" dirty="0"/>
          </a:p>
        </p:txBody>
      </p:sp>
      <p:sp>
        <p:nvSpPr>
          <p:cNvPr id="49" name="Content Placeholder 48"/>
          <p:cNvSpPr>
            <a:spLocks noGrp="1"/>
          </p:cNvSpPr>
          <p:nvPr>
            <p:ph sz="half" idx="2"/>
          </p:nvPr>
        </p:nvSpPr>
        <p:spPr>
          <a:xfrm>
            <a:off x="812800" y="1219200"/>
            <a:ext cx="10668000" cy="4495800"/>
          </a:xfrm>
        </p:spPr>
        <p:txBody>
          <a:bodyPr>
            <a:normAutofit/>
          </a:bodyPr>
          <a:lstStyle/>
          <a:p>
            <a:pPr>
              <a:lnSpc>
                <a:spcPct val="150000"/>
              </a:lnSpc>
              <a:spcBef>
                <a:spcPts val="0"/>
              </a:spcBef>
              <a:buNone/>
            </a:pPr>
            <a:endParaRPr lang="en-US" sz="2400" dirty="0"/>
          </a:p>
          <a:p>
            <a:pPr>
              <a:lnSpc>
                <a:spcPct val="150000"/>
              </a:lnSpc>
              <a:spcBef>
                <a:spcPts val="0"/>
              </a:spcBef>
              <a:buNone/>
            </a:pPr>
            <a:endParaRPr lang="en-US" sz="2200" dirty="0"/>
          </a:p>
        </p:txBody>
      </p:sp>
      <p:sp>
        <p:nvSpPr>
          <p:cNvPr id="4" name="Date Placeholder 3"/>
          <p:cNvSpPr>
            <a:spLocks noGrp="1"/>
          </p:cNvSpPr>
          <p:nvPr>
            <p:ph type="dt" sz="half" idx="10"/>
          </p:nvPr>
        </p:nvSpPr>
        <p:spPr/>
        <p:txBody>
          <a:bodyPr/>
          <a:lstStyle/>
          <a:p>
            <a:fld id="{60E1A74D-400A-4F90-99F6-8AAA6436358F}"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11" name="Footer Placeholder 4"/>
          <p:cNvSpPr>
            <a:spLocks noGrp="1"/>
          </p:cNvSpPr>
          <p:nvPr>
            <p:ph type="ftr" sz="quarter" idx="11"/>
          </p:nvPr>
        </p:nvSpPr>
        <p:spPr>
          <a:xfrm>
            <a:off x="3657600" y="6356351"/>
            <a:ext cx="5791200" cy="365125"/>
          </a:xfrm>
        </p:spPr>
        <p:txBody>
          <a:bodyPr/>
          <a:lstStyle/>
          <a:p>
            <a:r>
              <a:rPr lang="it-IT" dirty="0"/>
              <a:t>Mona Devi            Unit 3</a:t>
            </a:r>
            <a:endParaRPr lang="en-US" dirty="0"/>
          </a:p>
        </p:txBody>
      </p:sp>
      <p:sp>
        <p:nvSpPr>
          <p:cNvPr id="13" name="Rectangle 12"/>
          <p:cNvSpPr/>
          <p:nvPr/>
        </p:nvSpPr>
        <p:spPr>
          <a:xfrm>
            <a:off x="609600" y="1028344"/>
            <a:ext cx="11176000" cy="2585323"/>
          </a:xfrm>
          <a:prstGeom prst="rect">
            <a:avLst/>
          </a:prstGeom>
        </p:spPr>
        <p:txBody>
          <a:bodyPr wrap="square">
            <a:spAutoFit/>
          </a:bodyPr>
          <a:lstStyle/>
          <a:p>
            <a:r>
              <a:rPr lang="en-US" dirty="0"/>
              <a:t>Do one of the following:</a:t>
            </a:r>
          </a:p>
          <a:p>
            <a:pPr lvl="1"/>
            <a:r>
              <a:rPr lang="en-US" dirty="0"/>
              <a:t>On Tableau Server or Tableau Online web editing, double click the item you want to change.</a:t>
            </a:r>
          </a:p>
          <a:p>
            <a:pPr lvl="1"/>
            <a:r>
              <a:rPr lang="en-US" dirty="0"/>
              <a:t>On Tableau Desktop, Right-click (control-click on Mac) the item you want to change and select </a:t>
            </a:r>
            <a:r>
              <a:rPr lang="en-US" b="1" dirty="0"/>
              <a:t>Edit &lt;item&gt;</a:t>
            </a:r>
            <a:r>
              <a:rPr lang="en-US" dirty="0"/>
              <a:t>, for example, </a:t>
            </a:r>
            <a:r>
              <a:rPr lang="en-US" b="1" dirty="0"/>
              <a:t>Edit Title</a:t>
            </a:r>
            <a:r>
              <a:rPr lang="en-US" dirty="0"/>
              <a:t>.</a:t>
            </a:r>
          </a:p>
          <a:p>
            <a:pPr lvl="1"/>
            <a:r>
              <a:rPr lang="en-US" dirty="0"/>
              <a:t>On a worksheet, hover on the title, click the drop-down arrow on the right-hand side and select </a:t>
            </a:r>
            <a:r>
              <a:rPr lang="en-US" b="1" dirty="0"/>
              <a:t>Edit Title</a:t>
            </a:r>
            <a:r>
              <a:rPr lang="en-US" dirty="0"/>
              <a:t> or </a:t>
            </a:r>
            <a:r>
              <a:rPr lang="en-US" b="1" dirty="0"/>
              <a:t>Edit Caption</a:t>
            </a:r>
            <a:r>
              <a:rPr lang="en-US" dirty="0"/>
              <a:t> from the context menu.</a:t>
            </a:r>
          </a:p>
          <a:p>
            <a:r>
              <a:rPr lang="en-US" dirty="0"/>
              <a:t>In the Edit dialog box, modify the text and format the font, size, style, color, and alignment. Use the </a:t>
            </a:r>
            <a:r>
              <a:rPr lang="en-US" b="1" dirty="0"/>
              <a:t>Insert</a:t>
            </a:r>
            <a:r>
              <a:rPr lang="en-US" dirty="0"/>
              <a:t> menu to add dynamic text such as sheet properties and field values. Click </a:t>
            </a:r>
            <a:r>
              <a:rPr lang="en-US" b="1" dirty="0"/>
              <a:t>OK</a:t>
            </a:r>
            <a:r>
              <a:rPr lang="en-US" dirty="0"/>
              <a:t>.</a:t>
            </a:r>
          </a:p>
          <a:p>
            <a:r>
              <a:rPr lang="en-US" dirty="0"/>
              <a:t>To reset the title back to the default, click </a:t>
            </a:r>
            <a:r>
              <a:rPr lang="en-US" b="1" dirty="0"/>
              <a:t>Reset</a:t>
            </a:r>
            <a:r>
              <a:rPr lang="en-US" dirty="0"/>
              <a:t>.</a:t>
            </a:r>
          </a:p>
        </p:txBody>
      </p:sp>
      <p:pic>
        <p:nvPicPr>
          <p:cNvPr id="10" name="Picture 9"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5" name="Title 1"/>
          <p:cNvSpPr txBox="1">
            <a:spLocks/>
          </p:cNvSpPr>
          <p:nvPr/>
        </p:nvSpPr>
        <p:spPr>
          <a:xfrm>
            <a:off x="23622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Edit worksheet titles, captions, and legend titles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algn="just"/>
            <a:endParaRPr lang="en-US" dirty="0"/>
          </a:p>
          <a:p>
            <a:pPr algn="just"/>
            <a:endParaRPr lang="en-US" sz="2000" dirty="0"/>
          </a:p>
        </p:txBody>
      </p:sp>
      <p:sp>
        <p:nvSpPr>
          <p:cNvPr id="49" name="Content Placeholder 48"/>
          <p:cNvSpPr>
            <a:spLocks noGrp="1"/>
          </p:cNvSpPr>
          <p:nvPr>
            <p:ph sz="half" idx="2"/>
          </p:nvPr>
        </p:nvSpPr>
        <p:spPr>
          <a:xfrm>
            <a:off x="812800" y="1219200"/>
            <a:ext cx="10668000" cy="1219200"/>
          </a:xfrm>
        </p:spPr>
        <p:txBody>
          <a:bodyPr>
            <a:normAutofit/>
          </a:bodyPr>
          <a:lstStyle/>
          <a:p>
            <a:pPr>
              <a:lnSpc>
                <a:spcPct val="150000"/>
              </a:lnSpc>
              <a:spcBef>
                <a:spcPts val="0"/>
              </a:spcBef>
              <a:buNone/>
            </a:pPr>
            <a:r>
              <a:rPr lang="en-US" sz="2400" dirty="0"/>
              <a:t>To edit an axis range, double-click the axis that you want to edit.</a:t>
            </a:r>
          </a:p>
          <a:p>
            <a:pPr>
              <a:lnSpc>
                <a:spcPct val="150000"/>
              </a:lnSpc>
              <a:spcBef>
                <a:spcPts val="0"/>
              </a:spcBef>
              <a:buNone/>
            </a:pPr>
            <a:endParaRPr lang="en-US" sz="2400" dirty="0"/>
          </a:p>
          <a:p>
            <a:pPr>
              <a:lnSpc>
                <a:spcPct val="150000"/>
              </a:lnSpc>
              <a:spcBef>
                <a:spcPts val="0"/>
              </a:spcBef>
              <a:buNone/>
            </a:pPr>
            <a:endParaRPr lang="en-US" sz="2200" dirty="0"/>
          </a:p>
        </p:txBody>
      </p:sp>
      <p:sp>
        <p:nvSpPr>
          <p:cNvPr id="4" name="Date Placeholder 3"/>
          <p:cNvSpPr>
            <a:spLocks noGrp="1"/>
          </p:cNvSpPr>
          <p:nvPr>
            <p:ph type="dt" sz="half" idx="10"/>
          </p:nvPr>
        </p:nvSpPr>
        <p:spPr/>
        <p:txBody>
          <a:bodyPr/>
          <a:lstStyle/>
          <a:p>
            <a:fld id="{BCBA252C-6903-48A7-ADF4-13E81B3C41B3}"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9" name="Footer Placeholder 4"/>
          <p:cNvSpPr>
            <a:spLocks noGrp="1"/>
          </p:cNvSpPr>
          <p:nvPr>
            <p:ph type="ftr" sz="quarter" idx="11"/>
          </p:nvPr>
        </p:nvSpPr>
        <p:spPr>
          <a:xfrm>
            <a:off x="3657600" y="6356351"/>
            <a:ext cx="5791200" cy="365125"/>
          </a:xfrm>
        </p:spPr>
        <p:txBody>
          <a:bodyPr/>
          <a:lstStyle/>
          <a:p>
            <a:r>
              <a:rPr lang="it-IT" dirty="0"/>
              <a:t>Mona Devi            Unit 3</a:t>
            </a:r>
            <a:endParaRPr lang="en-US" dirty="0"/>
          </a:p>
        </p:txBody>
      </p:sp>
      <p:pic>
        <p:nvPicPr>
          <p:cNvPr id="45058" name="Picture 2"/>
          <p:cNvPicPr>
            <a:picLocks noChangeAspect="1" noChangeArrowheads="1"/>
          </p:cNvPicPr>
          <p:nvPr/>
        </p:nvPicPr>
        <p:blipFill>
          <a:blip r:embed="rId2" cstate="print"/>
          <a:srcRect/>
          <a:stretch>
            <a:fillRect/>
          </a:stretch>
        </p:blipFill>
        <p:spPr bwMode="auto">
          <a:xfrm>
            <a:off x="2641600" y="2286000"/>
            <a:ext cx="5664200" cy="3733800"/>
          </a:xfrm>
          <a:prstGeom prst="rect">
            <a:avLst/>
          </a:prstGeom>
          <a:noFill/>
          <a:ln w="9525">
            <a:noFill/>
            <a:miter lim="800000"/>
            <a:headEnd/>
            <a:tailEnd/>
          </a:ln>
          <a:effectLst/>
        </p:spPr>
      </p:pic>
      <p:pic>
        <p:nvPicPr>
          <p:cNvPr id="11" name="Picture 10"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r>
              <a:rPr lang="en-US" dirty="0"/>
              <a:t>Edit an axis range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algn="just"/>
            <a:endParaRPr lang="en-US" dirty="0"/>
          </a:p>
          <a:p>
            <a:pPr algn="just"/>
            <a:endParaRPr lang="en-US" sz="2000" dirty="0"/>
          </a:p>
        </p:txBody>
      </p:sp>
      <p:sp>
        <p:nvSpPr>
          <p:cNvPr id="49" name="Content Placeholder 48"/>
          <p:cNvSpPr>
            <a:spLocks noGrp="1"/>
          </p:cNvSpPr>
          <p:nvPr>
            <p:ph sz="half" idx="2"/>
          </p:nvPr>
        </p:nvSpPr>
        <p:spPr>
          <a:xfrm>
            <a:off x="812800" y="1219200"/>
            <a:ext cx="10668000" cy="4495800"/>
          </a:xfrm>
        </p:spPr>
        <p:txBody>
          <a:bodyPr>
            <a:normAutofit/>
          </a:bodyPr>
          <a:lstStyle/>
          <a:p>
            <a:r>
              <a:rPr lang="en-US" sz="2400" b="1" dirty="0"/>
              <a:t>Note</a:t>
            </a:r>
            <a:r>
              <a:rPr lang="en-US" sz="2400" dirty="0"/>
              <a:t>: In Tableau Desktop, you can right-click (control-click on Mac) the axis, and then select </a:t>
            </a:r>
            <a:r>
              <a:rPr lang="en-US" sz="2400" b="1" dirty="0"/>
              <a:t>Edit Axis</a:t>
            </a:r>
            <a:r>
              <a:rPr lang="en-US" sz="2400" dirty="0"/>
              <a:t>. In web authoring, you can click the arrow button on an axis, and then select </a:t>
            </a:r>
            <a:r>
              <a:rPr lang="en-US" sz="2400" b="1" dirty="0"/>
              <a:t>Edit Axis</a:t>
            </a:r>
            <a:r>
              <a:rPr lang="en-US" sz="2400" dirty="0"/>
              <a:t>.</a:t>
            </a:r>
          </a:p>
          <a:p>
            <a:r>
              <a:rPr lang="en-US" sz="2400" dirty="0"/>
              <a:t>When you select an axis, the marks associated with the axis are not selected so that you can edit and format the axis without modifying the marks.</a:t>
            </a:r>
          </a:p>
          <a:p>
            <a:r>
              <a:rPr lang="en-US" sz="2400" b="1" dirty="0"/>
              <a:t>To select the marks associated with the axis</a:t>
            </a:r>
            <a:r>
              <a:rPr lang="en-US" sz="2400" dirty="0"/>
              <a:t>, right-click the axis and select </a:t>
            </a:r>
            <a:r>
              <a:rPr lang="en-US" sz="2400" b="1" dirty="0" err="1"/>
              <a:t>Select</a:t>
            </a:r>
            <a:r>
              <a:rPr lang="en-US" sz="2400" b="1" dirty="0"/>
              <a:t> Marks</a:t>
            </a:r>
            <a:r>
              <a:rPr lang="en-US" sz="2400" dirty="0"/>
              <a:t>. You can also select each mark individually.</a:t>
            </a:r>
          </a:p>
          <a:p>
            <a:pPr>
              <a:lnSpc>
                <a:spcPct val="150000"/>
              </a:lnSpc>
              <a:spcBef>
                <a:spcPts val="0"/>
              </a:spcBef>
              <a:buNone/>
            </a:pPr>
            <a:endParaRPr lang="en-US" sz="2200" dirty="0"/>
          </a:p>
        </p:txBody>
      </p:sp>
      <p:sp>
        <p:nvSpPr>
          <p:cNvPr id="4" name="Date Placeholder 3"/>
          <p:cNvSpPr>
            <a:spLocks noGrp="1"/>
          </p:cNvSpPr>
          <p:nvPr>
            <p:ph type="dt" sz="half" idx="10"/>
          </p:nvPr>
        </p:nvSpPr>
        <p:spPr/>
        <p:txBody>
          <a:bodyPr/>
          <a:lstStyle/>
          <a:p>
            <a:fld id="{0B380C0F-A8B9-440F-9026-236C5451F53E}"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dirty="0"/>
          </a:p>
        </p:txBody>
      </p:sp>
      <p:sp>
        <p:nvSpPr>
          <p:cNvPr id="10" name="Footer Placeholder 4"/>
          <p:cNvSpPr>
            <a:spLocks noGrp="1"/>
          </p:cNvSpPr>
          <p:nvPr>
            <p:ph type="ftr" sz="quarter" idx="11"/>
          </p:nvPr>
        </p:nvSpPr>
        <p:spPr>
          <a:xfrm>
            <a:off x="3657600" y="6356351"/>
            <a:ext cx="5791200" cy="365125"/>
          </a:xfrm>
        </p:spPr>
        <p:txBody>
          <a:bodyPr/>
          <a:lstStyle/>
          <a:p>
            <a:r>
              <a:rPr lang="it-IT" dirty="0"/>
              <a:t>Mona Devi            Unit 3</a:t>
            </a:r>
            <a:endParaRPr lang="en-US" dirty="0"/>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3" name="Title 1"/>
          <p:cNvSpPr txBox="1">
            <a:spLocks/>
          </p:cNvSpPr>
          <p:nvPr/>
        </p:nvSpPr>
        <p:spPr>
          <a:xfrm>
            <a:off x="22860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a:defRPr/>
            </a:pPr>
            <a:endParaRPr lang="en-US" dirty="0"/>
          </a:p>
          <a:p>
            <a:pPr>
              <a:defRPr/>
            </a:pPr>
            <a:r>
              <a:rPr lang="en-US" dirty="0"/>
              <a:t>Edit an axis range</a:t>
            </a:r>
          </a:p>
          <a:p>
            <a:pPr>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143001"/>
            <a:ext cx="10972800" cy="4525963"/>
          </a:xfrm>
        </p:spPr>
        <p:txBody>
          <a:bodyPr>
            <a:normAutofit lnSpcReduction="10000"/>
          </a:bodyPr>
          <a:lstStyle/>
          <a:p>
            <a:r>
              <a:rPr lang="en-US" sz="2400" b="1" dirty="0"/>
              <a:t>Default aggregation used for tree map__________</a:t>
            </a:r>
          </a:p>
          <a:p>
            <a:r>
              <a:rPr lang="en-US" sz="2400" dirty="0" err="1"/>
              <a:t>Avg</a:t>
            </a:r>
            <a:endParaRPr lang="en-US" sz="2400" dirty="0"/>
          </a:p>
          <a:p>
            <a:r>
              <a:rPr lang="en-US" sz="2400" dirty="0"/>
              <a:t>Count</a:t>
            </a:r>
          </a:p>
          <a:p>
            <a:r>
              <a:rPr lang="en-US" sz="2400" b="1" dirty="0"/>
              <a:t>Sum</a:t>
            </a:r>
          </a:p>
          <a:p>
            <a:r>
              <a:rPr lang="en-US" sz="2400" dirty="0" err="1"/>
              <a:t>Countd</a:t>
            </a:r>
            <a:endParaRPr lang="en-US" sz="2400" dirty="0"/>
          </a:p>
          <a:p>
            <a:pPr>
              <a:buNone/>
            </a:pPr>
            <a:endParaRPr lang="en-US" sz="2200" dirty="0"/>
          </a:p>
          <a:p>
            <a:r>
              <a:rPr lang="en-US" sz="2400" b="1" dirty="0"/>
              <a:t>The best feature Tableau are except_____________-</a:t>
            </a:r>
          </a:p>
          <a:p>
            <a:r>
              <a:rPr lang="en-US" sz="2400" dirty="0"/>
              <a:t>Collaboration of data</a:t>
            </a:r>
          </a:p>
          <a:p>
            <a:r>
              <a:rPr lang="en-US" sz="2400" dirty="0"/>
              <a:t>Data Blending</a:t>
            </a:r>
          </a:p>
          <a:p>
            <a:r>
              <a:rPr lang="en-US" sz="2400" dirty="0"/>
              <a:t>Real time analysis</a:t>
            </a:r>
          </a:p>
          <a:p>
            <a:r>
              <a:rPr lang="en-US" sz="2400" b="1" dirty="0"/>
              <a:t>Data is more small and fit</a:t>
            </a:r>
          </a:p>
          <a:p>
            <a:endParaRPr lang="en-US" dirty="0"/>
          </a:p>
        </p:txBody>
      </p:sp>
      <p:sp>
        <p:nvSpPr>
          <p:cNvPr id="4" name="Date Placeholder 3"/>
          <p:cNvSpPr>
            <a:spLocks noGrp="1"/>
          </p:cNvSpPr>
          <p:nvPr>
            <p:ph type="dt" sz="half" idx="10"/>
          </p:nvPr>
        </p:nvSpPr>
        <p:spPr/>
        <p:txBody>
          <a:bodyPr/>
          <a:lstStyle/>
          <a:p>
            <a:fld id="{52F56E89-D04D-4DDD-8FC4-ED75201C97DF}" type="datetime1">
              <a:rPr lang="en-US" smtClean="0"/>
              <a:pPr/>
              <a:t>1/24/2025</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dirty="0"/>
          </a:p>
        </p:txBody>
      </p:sp>
      <p:sp>
        <p:nvSpPr>
          <p:cNvPr id="9" name="Footer Placeholder 4"/>
          <p:cNvSpPr>
            <a:spLocks noGrp="1"/>
          </p:cNvSpPr>
          <p:nvPr>
            <p:ph type="ftr" sz="quarter" idx="11"/>
          </p:nvPr>
        </p:nvSpPr>
        <p:spPr>
          <a:xfrm>
            <a:off x="3657600" y="6356351"/>
            <a:ext cx="5791200" cy="365125"/>
          </a:xfrm>
        </p:spPr>
        <p:txBody>
          <a:bodyPr/>
          <a:lstStyle/>
          <a:p>
            <a:r>
              <a:rPr lang="it-IT" dirty="0"/>
              <a:t>Mona Devi            Unit III</a:t>
            </a:r>
            <a:endParaRPr lang="en-US" dirty="0"/>
          </a:p>
        </p:txBody>
      </p:sp>
      <p:pic>
        <p:nvPicPr>
          <p:cNvPr id="10" name="Picture 9"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Daily Quiz</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888888"/>
                </a:solidFill>
              </a:rPr>
              <a:pPr marL="0" lvl="0" indent="0" algn="r" rtl="0">
                <a:spcBef>
                  <a:spcPts val="0"/>
                </a:spcBef>
                <a:spcAft>
                  <a:spcPts val="0"/>
                </a:spcAft>
                <a:buNone/>
              </a:pPr>
              <a:t>5</a:t>
            </a:fld>
            <a:endParaRPr b="1">
              <a:solidFill>
                <a:srgbClr val="888888"/>
              </a:solidFill>
            </a:endParaRPr>
          </a:p>
        </p:txBody>
      </p:sp>
      <p:graphicFrame>
        <p:nvGraphicFramePr>
          <p:cNvPr id="140" name="Google Shape;140;p4"/>
          <p:cNvGraphicFramePr/>
          <p:nvPr>
            <p:extLst>
              <p:ext uri="{D42A27DB-BD31-4B8C-83A1-F6EECF244321}">
                <p14:modId xmlns:p14="http://schemas.microsoft.com/office/powerpoint/2010/main" val="450653849"/>
              </p:ext>
            </p:extLst>
          </p:nvPr>
        </p:nvGraphicFramePr>
        <p:xfrm>
          <a:off x="406400" y="1819649"/>
          <a:ext cx="11480799" cy="3514351"/>
        </p:xfrm>
        <a:graphic>
          <a:graphicData uri="http://schemas.openxmlformats.org/drawingml/2006/table">
            <a:tbl>
              <a:tblPr firstRow="1" firstCol="1" bandRow="1">
                <a:noFill/>
              </a:tblPr>
              <a:tblGrid>
                <a:gridCol w="2083333">
                  <a:extLst>
                    <a:ext uri="{9D8B030D-6E8A-4147-A177-3AD203B41FA5}">
                      <a16:colId xmlns:a16="http://schemas.microsoft.com/office/drawing/2014/main" val="20000"/>
                    </a:ext>
                  </a:extLst>
                </a:gridCol>
                <a:gridCol w="7316205">
                  <a:extLst>
                    <a:ext uri="{9D8B030D-6E8A-4147-A177-3AD203B41FA5}">
                      <a16:colId xmlns:a16="http://schemas.microsoft.com/office/drawing/2014/main" val="20001"/>
                    </a:ext>
                  </a:extLst>
                </a:gridCol>
                <a:gridCol w="2081261">
                  <a:extLst>
                    <a:ext uri="{9D8B030D-6E8A-4147-A177-3AD203B41FA5}">
                      <a16:colId xmlns:a16="http://schemas.microsoft.com/office/drawing/2014/main" val="20002"/>
                    </a:ext>
                  </a:extLst>
                </a:gridCol>
              </a:tblGrid>
              <a:tr h="400002">
                <a:tc gridSpan="3">
                  <a:txBody>
                    <a:bodyPr/>
                    <a:lstStyle/>
                    <a:p>
                      <a:pPr marL="0" marR="0" lvl="0" indent="0" algn="ctr" rtl="0">
                        <a:lnSpc>
                          <a:spcPct val="115000"/>
                        </a:lnSpc>
                        <a:spcBef>
                          <a:spcPts val="0"/>
                        </a:spcBef>
                        <a:spcAft>
                          <a:spcPts val="0"/>
                        </a:spcAft>
                        <a:buNone/>
                      </a:pPr>
                      <a:r>
                        <a:rPr lang="en-US" sz="1800" b="1" dirty="0"/>
                        <a:t>Course Contents / Syllabus</a:t>
                      </a:r>
                      <a:endParaRPr sz="1800" b="1" dirty="0">
                        <a:latin typeface="Times New Roman"/>
                        <a:ea typeface="Times New Roman"/>
                        <a:cs typeface="Times New Roman"/>
                        <a:sym typeface="Times New Roman"/>
                      </a:endParaRPr>
                    </a:p>
                  </a:txBody>
                  <a:tcPr marL="68567" marR="6856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95788">
                <a:tc>
                  <a:txBody>
                    <a:bodyPr/>
                    <a:lstStyle/>
                    <a:p>
                      <a:pPr marL="0" marR="0" lvl="0" indent="0" algn="l" rtl="0">
                        <a:lnSpc>
                          <a:spcPct val="115000"/>
                        </a:lnSpc>
                        <a:spcBef>
                          <a:spcPts val="0"/>
                        </a:spcBef>
                        <a:spcAft>
                          <a:spcPts val="0"/>
                        </a:spcAft>
                        <a:buNone/>
                      </a:pPr>
                      <a:r>
                        <a:rPr lang="en-US" sz="1800" b="1" dirty="0">
                          <a:solidFill>
                            <a:schemeClr val="dk1"/>
                          </a:solidFill>
                        </a:rPr>
                        <a:t>UNIT-III</a:t>
                      </a:r>
                      <a:endParaRPr sz="1800" b="1" dirty="0">
                        <a:solidFill>
                          <a:schemeClr val="dk1"/>
                        </a:solidFill>
                        <a:latin typeface="Calibri"/>
                        <a:ea typeface="Calibri"/>
                        <a:cs typeface="Calibri"/>
                        <a:sym typeface="Calibri"/>
                      </a:endParaRPr>
                    </a:p>
                  </a:txBody>
                  <a:tcPr marL="68567" marR="68567" marT="0" marB="0"/>
                </a:tc>
                <a:tc>
                  <a:txBody>
                    <a:bodyPr/>
                    <a:lstStyle/>
                    <a:p>
                      <a:pPr marL="0" marR="0" lvl="0" indent="0" algn="l" defTabSz="914400" rtl="0" eaLnBrk="1" fontAlgn="auto" latinLnBrk="0" hangingPunct="1">
                        <a:lnSpc>
                          <a:spcPct val="115000"/>
                        </a:lnSpc>
                        <a:spcBef>
                          <a:spcPts val="1000"/>
                        </a:spcBef>
                        <a:spcAft>
                          <a:spcPts val="0"/>
                        </a:spcAft>
                        <a:buClr>
                          <a:srgbClr val="000000"/>
                        </a:buClr>
                        <a:buSzTx/>
                        <a:buFont typeface="Arial"/>
                        <a:buNone/>
                        <a:tabLst/>
                        <a:defRPr/>
                      </a:pPr>
                      <a:r>
                        <a:rPr lang="en-US" sz="1800" b="1" dirty="0">
                          <a:solidFill>
                            <a:schemeClr val="dk1"/>
                          </a:solidFill>
                        </a:rPr>
                        <a:t> </a:t>
                      </a:r>
                      <a:r>
                        <a:rPr lang="en-US" sz="1800" b="1" kern="1200" dirty="0">
                          <a:solidFill>
                            <a:schemeClr val="tx1"/>
                          </a:solidFill>
                          <a:latin typeface="+mn-lt"/>
                          <a:ea typeface="+mn-ea"/>
                          <a:cs typeface="+mn-cs"/>
                        </a:rPr>
                        <a:t>TABLEAU</a:t>
                      </a:r>
                      <a:endParaRPr lang="en-IN" sz="1800" b="1" dirty="0">
                        <a:solidFill>
                          <a:schemeClr val="tx1">
                            <a:lumMod val="75000"/>
                            <a:lumOff val="25000"/>
                          </a:schemeClr>
                        </a:solidFill>
                      </a:endParaRPr>
                    </a:p>
                    <a:p>
                      <a:pPr marL="0" marR="0" lvl="0" indent="0" algn="l" rtl="0">
                        <a:lnSpc>
                          <a:spcPct val="115000"/>
                        </a:lnSpc>
                        <a:spcBef>
                          <a:spcPts val="1000"/>
                        </a:spcBef>
                        <a:spcAft>
                          <a:spcPts val="0"/>
                        </a:spcAft>
                        <a:buNone/>
                      </a:pPr>
                      <a:endParaRPr sz="1800" b="1" dirty="0">
                        <a:solidFill>
                          <a:schemeClr val="dk1"/>
                        </a:solidFill>
                        <a:latin typeface="Calibri"/>
                        <a:ea typeface="Calibri"/>
                        <a:cs typeface="Calibri"/>
                        <a:sym typeface="Calibri"/>
                      </a:endParaRPr>
                    </a:p>
                  </a:txBody>
                  <a:tcPr marL="68567" marR="68567" marT="0" marB="0"/>
                </a:tc>
                <a:tc>
                  <a:txBody>
                    <a:bodyPr/>
                    <a:lstStyle/>
                    <a:p>
                      <a:pPr marL="0" marR="0" lvl="0" indent="0" algn="l" rtl="0">
                        <a:lnSpc>
                          <a:spcPct val="115000"/>
                        </a:lnSpc>
                        <a:spcBef>
                          <a:spcPts val="0"/>
                        </a:spcBef>
                        <a:spcAft>
                          <a:spcPts val="0"/>
                        </a:spcAft>
                        <a:buNone/>
                      </a:pPr>
                      <a:r>
                        <a:rPr lang="en-US" sz="1800" b="1" dirty="0"/>
                        <a:t>                              8 Hours</a:t>
                      </a:r>
                      <a:endParaRPr sz="1800" dirty="0">
                        <a:latin typeface="Calibri"/>
                        <a:ea typeface="Calibri"/>
                        <a:cs typeface="Calibri"/>
                        <a:sym typeface="Calibri"/>
                      </a:endParaRPr>
                    </a:p>
                  </a:txBody>
                  <a:tcPr marL="68567" marR="68567" marT="0" marB="0"/>
                </a:tc>
                <a:extLst>
                  <a:ext uri="{0D108BD9-81ED-4DB2-BD59-A6C34878D82A}">
                    <a16:rowId xmlns:a16="http://schemas.microsoft.com/office/drawing/2014/main" val="10001"/>
                  </a:ext>
                </a:extLst>
              </a:tr>
              <a:tr h="2318561">
                <a:tc gridSpan="3">
                  <a:txBody>
                    <a:bodyPr/>
                    <a:lstStyle/>
                    <a:p>
                      <a:pPr algn="just"/>
                      <a:r>
                        <a:rPr lang="en-US" sz="1800" b="1" kern="1200" dirty="0">
                          <a:solidFill>
                            <a:schemeClr val="tx1"/>
                          </a:solidFill>
                          <a:latin typeface="+mn-lt"/>
                          <a:ea typeface="+mn-ea"/>
                          <a:cs typeface="+mn-cs"/>
                        </a:rPr>
                        <a:t>Introductions and overview: </a:t>
                      </a:r>
                      <a:r>
                        <a:rPr lang="en-US" sz="1800" kern="1200" dirty="0">
                          <a:solidFill>
                            <a:schemeClr val="tx1"/>
                          </a:solidFill>
                          <a:latin typeface="+mn-lt"/>
                          <a:ea typeface="+mn-ea"/>
                          <a:cs typeface="+mn-cs"/>
                        </a:rPr>
                        <a:t>What Tableau can and cannot do well, Debug and</a:t>
                      </a:r>
                      <a:r>
                        <a:rPr lang="en-US" sz="1800" kern="1200" baseline="0" dirty="0">
                          <a:solidFill>
                            <a:schemeClr val="tx1"/>
                          </a:solidFill>
                          <a:latin typeface="+mn-lt"/>
                          <a:ea typeface="+mn-ea"/>
                          <a:cs typeface="+mn-cs"/>
                        </a:rPr>
                        <a:t> </a:t>
                      </a:r>
                      <a:r>
                        <a:rPr lang="en-US" sz="1800" kern="1200" dirty="0">
                          <a:solidFill>
                            <a:schemeClr val="tx1"/>
                          </a:solidFill>
                          <a:latin typeface="+mn-lt"/>
                          <a:ea typeface="+mn-ea"/>
                          <a:cs typeface="+mn-cs"/>
                        </a:rPr>
                        <a:t>troubleshoot installation and configuration of the software.</a:t>
                      </a:r>
                    </a:p>
                    <a:p>
                      <a:pPr algn="just"/>
                      <a:r>
                        <a:rPr lang="en-US" sz="1800" b="1" kern="1200" dirty="0">
                          <a:solidFill>
                            <a:schemeClr val="tx1"/>
                          </a:solidFill>
                          <a:latin typeface="+mn-lt"/>
                          <a:ea typeface="+mn-ea"/>
                          <a:cs typeface="+mn-cs"/>
                        </a:rPr>
                        <a:t>Creating Your First visualization: </a:t>
                      </a:r>
                      <a:r>
                        <a:rPr lang="en-US" sz="1800" kern="1200" dirty="0">
                          <a:solidFill>
                            <a:schemeClr val="tx1"/>
                          </a:solidFill>
                          <a:latin typeface="+mn-lt"/>
                          <a:ea typeface="+mn-ea"/>
                          <a:cs typeface="+mn-cs"/>
                        </a:rPr>
                        <a:t>Getting started with Tableau Software, Using Data file formats, connecting your Data to Tableau, creating basic charts (line, bar charts, Tree maps), Using the Show me panel </a:t>
                      </a:r>
                    </a:p>
                    <a:p>
                      <a:pPr algn="just"/>
                      <a:r>
                        <a:rPr lang="en-US" sz="1800" b="1" kern="1200" dirty="0">
                          <a:solidFill>
                            <a:schemeClr val="tx1"/>
                          </a:solidFill>
                          <a:latin typeface="+mn-lt"/>
                          <a:ea typeface="+mn-ea"/>
                          <a:cs typeface="+mn-cs"/>
                        </a:rPr>
                        <a:t>Tableau Calculations: </a:t>
                      </a:r>
                      <a:r>
                        <a:rPr lang="en-US" sz="1800" kern="1200" dirty="0">
                          <a:solidFill>
                            <a:schemeClr val="tx1"/>
                          </a:solidFill>
                          <a:latin typeface="+mn-lt"/>
                          <a:ea typeface="+mn-ea"/>
                          <a:cs typeface="+mn-cs"/>
                        </a:rPr>
                        <a:t>Overview of SUM, AVR, and Aggregate features Creating custom calculations and fields, Applying new data calculations to your visualization.</a:t>
                      </a:r>
                    </a:p>
                    <a:p>
                      <a:pPr algn="just"/>
                      <a:r>
                        <a:rPr lang="en-US" sz="1800" b="1" kern="1200" dirty="0">
                          <a:solidFill>
                            <a:schemeClr val="tx1"/>
                          </a:solidFill>
                          <a:latin typeface="+mn-lt"/>
                          <a:ea typeface="+mn-ea"/>
                          <a:cs typeface="+mn-cs"/>
                        </a:rPr>
                        <a:t>Formatting Visualizations: </a:t>
                      </a:r>
                      <a:r>
                        <a:rPr lang="en-US" sz="1800" kern="1200" dirty="0">
                          <a:solidFill>
                            <a:schemeClr val="tx1"/>
                          </a:solidFill>
                          <a:latin typeface="+mn-lt"/>
                          <a:ea typeface="+mn-ea"/>
                          <a:cs typeface="+mn-cs"/>
                        </a:rPr>
                        <a:t>Formatting Tools and Menus, formatting specific parts of the view, Editing and Formatting Axes.</a:t>
                      </a:r>
                    </a:p>
                  </a:txBody>
                  <a:tcPr marL="68567" marR="6856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pic>
        <p:nvPicPr>
          <p:cNvPr id="8" name="Picture 7" descr="A black and red logo&#10;&#10;Description automatically generated">
            <a:extLst>
              <a:ext uri="{FF2B5EF4-FFF2-40B4-BE49-F238E27FC236}">
                <a16:creationId xmlns:a16="http://schemas.microsoft.com/office/drawing/2014/main" id="{8BDB0671-FC93-5C9E-75A2-ED46EE3FB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9" name="Footer Placeholder 12"/>
          <p:cNvSpPr>
            <a:spLocks noGrp="1"/>
          </p:cNvSpPr>
          <p:nvPr>
            <p:ph type="ftr" sz="quarter" idx="11"/>
          </p:nvPr>
        </p:nvSpPr>
        <p:spPr>
          <a:xfrm>
            <a:off x="3810000" y="6248401"/>
            <a:ext cx="5029200" cy="365125"/>
          </a:xfrm>
        </p:spPr>
        <p:txBody>
          <a:bodyPr/>
          <a:lstStyle/>
          <a:p>
            <a:r>
              <a:rPr lang="en-US" dirty="0"/>
              <a:t>Ms. Mona Devi             ACSDS0602  BI            Unit  3</a:t>
            </a:r>
          </a:p>
        </p:txBody>
      </p:sp>
      <p:sp>
        <p:nvSpPr>
          <p:cNvPr id="10" name="Title 1"/>
          <p:cNvSpPr txBox="1">
            <a:spLocks/>
          </p:cNvSpPr>
          <p:nvPr/>
        </p:nvSpPr>
        <p:spPr>
          <a:xfrm>
            <a:off x="2362200" y="76201"/>
            <a:ext cx="9296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spcBef>
                <a:spcPts val="0"/>
              </a:spcBef>
            </a:pPr>
            <a:r>
              <a:rPr lang="en-US" dirty="0">
                <a:solidFill>
                  <a:srgbClr val="000000"/>
                </a:solidFill>
                <a:ea typeface="Calibri"/>
                <a:cs typeface="Calibri"/>
                <a:sym typeface="Calibri"/>
              </a:rPr>
              <a:t>Course Syllabus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143001"/>
            <a:ext cx="10972800" cy="4525963"/>
          </a:xfrm>
        </p:spPr>
        <p:txBody>
          <a:bodyPr>
            <a:normAutofit lnSpcReduction="10000"/>
          </a:bodyPr>
          <a:lstStyle/>
          <a:p>
            <a:r>
              <a:rPr lang="en-US" sz="2400" b="1" dirty="0"/>
              <a:t>How do you find the field is discrete in Tableau ?</a:t>
            </a:r>
          </a:p>
          <a:p>
            <a:r>
              <a:rPr lang="en-US" sz="2400" dirty="0"/>
              <a:t>Green color</a:t>
            </a:r>
          </a:p>
          <a:p>
            <a:r>
              <a:rPr lang="en-US" sz="2400" dirty="0"/>
              <a:t># symbol</a:t>
            </a:r>
          </a:p>
          <a:p>
            <a:r>
              <a:rPr lang="en-US" sz="2400" b="1" dirty="0"/>
              <a:t>Blue color</a:t>
            </a:r>
          </a:p>
          <a:p>
            <a:r>
              <a:rPr lang="en-US" sz="2400" dirty="0"/>
              <a:t>None</a:t>
            </a:r>
          </a:p>
          <a:p>
            <a:pPr lvl="0"/>
            <a:endParaRPr lang="en-US" sz="2200" dirty="0"/>
          </a:p>
          <a:p>
            <a:r>
              <a:rPr lang="en-US" sz="2400" b="1" dirty="0"/>
              <a:t>What percent of total profits do the top 10 customer by Sales represent?</a:t>
            </a:r>
          </a:p>
          <a:p>
            <a:r>
              <a:rPr lang="en-US" sz="2400" b="1" dirty="0"/>
              <a:t>5.03%</a:t>
            </a:r>
          </a:p>
          <a:p>
            <a:r>
              <a:rPr lang="en-US" sz="2400" dirty="0"/>
              <a:t>17.54%</a:t>
            </a:r>
          </a:p>
          <a:p>
            <a:r>
              <a:rPr lang="en-US" sz="2400" dirty="0"/>
              <a:t>16.26%</a:t>
            </a:r>
          </a:p>
          <a:p>
            <a:r>
              <a:rPr lang="en-US" sz="2400" dirty="0"/>
              <a:t>3.50%</a:t>
            </a:r>
          </a:p>
          <a:p>
            <a:endParaRPr lang="en-US" dirty="0"/>
          </a:p>
        </p:txBody>
      </p:sp>
      <p:sp>
        <p:nvSpPr>
          <p:cNvPr id="4" name="Date Placeholder 3"/>
          <p:cNvSpPr>
            <a:spLocks noGrp="1"/>
          </p:cNvSpPr>
          <p:nvPr>
            <p:ph type="dt" sz="half" idx="10"/>
          </p:nvPr>
        </p:nvSpPr>
        <p:spPr/>
        <p:txBody>
          <a:bodyPr/>
          <a:lstStyle/>
          <a:p>
            <a:fld id="{37A8F07C-812C-4A0C-AB46-17C7173F1827}"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9" name="Footer Placeholder 4"/>
          <p:cNvSpPr>
            <a:spLocks noGrp="1"/>
          </p:cNvSpPr>
          <p:nvPr>
            <p:ph type="ftr" sz="quarter" idx="11"/>
          </p:nvPr>
        </p:nvSpPr>
        <p:spPr>
          <a:xfrm>
            <a:off x="3657600" y="6356351"/>
            <a:ext cx="5791200" cy="365125"/>
          </a:xfrm>
        </p:spPr>
        <p:txBody>
          <a:bodyPr/>
          <a:lstStyle/>
          <a:p>
            <a:r>
              <a:rPr lang="it-IT" dirty="0"/>
              <a:t>Mona Devi            Unit III</a:t>
            </a:r>
            <a:endParaRPr lang="en-US" dirty="0"/>
          </a:p>
        </p:txBody>
      </p:sp>
      <p:pic>
        <p:nvPicPr>
          <p:cNvPr id="10" name="Picture 9"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Daily Quiz</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143001"/>
            <a:ext cx="10972800" cy="4525963"/>
          </a:xfrm>
        </p:spPr>
        <p:txBody>
          <a:bodyPr>
            <a:normAutofit lnSpcReduction="10000"/>
          </a:bodyPr>
          <a:lstStyle/>
          <a:p>
            <a:r>
              <a:rPr lang="en-US" sz="2400" b="1" dirty="0"/>
              <a:t>Which of the following is not a Trend Line model ?</a:t>
            </a:r>
          </a:p>
          <a:p>
            <a:r>
              <a:rPr lang="en-US" sz="2400" dirty="0"/>
              <a:t>Linear Trend Line</a:t>
            </a:r>
          </a:p>
          <a:p>
            <a:r>
              <a:rPr lang="en-US" sz="2400" b="1" dirty="0"/>
              <a:t>Binomial Trend Line</a:t>
            </a:r>
          </a:p>
          <a:p>
            <a:r>
              <a:rPr lang="en-US" sz="2400" dirty="0"/>
              <a:t>Exponential Trend Line</a:t>
            </a:r>
          </a:p>
          <a:p>
            <a:r>
              <a:rPr lang="en-US" sz="2400" dirty="0"/>
              <a:t>Logarithmic Trend Line</a:t>
            </a:r>
          </a:p>
          <a:p>
            <a:pPr lvl="0"/>
            <a:endParaRPr lang="en-US" sz="2200" dirty="0"/>
          </a:p>
          <a:p>
            <a:r>
              <a:rPr lang="en-US" sz="2400" b="1" dirty="0"/>
              <a:t>Where can we apply global filters?</a:t>
            </a:r>
          </a:p>
          <a:p>
            <a:r>
              <a:rPr lang="en-US" sz="2400" dirty="0"/>
              <a:t>Dashboards</a:t>
            </a:r>
          </a:p>
          <a:p>
            <a:r>
              <a:rPr lang="en-US" sz="2400" dirty="0"/>
              <a:t>Stories</a:t>
            </a:r>
          </a:p>
          <a:p>
            <a:r>
              <a:rPr lang="en-US" sz="2400" dirty="0"/>
              <a:t>Sheets</a:t>
            </a:r>
          </a:p>
          <a:p>
            <a:r>
              <a:rPr lang="en-US" sz="2400" dirty="0"/>
              <a:t>All of the above</a:t>
            </a:r>
          </a:p>
          <a:p>
            <a:endParaRPr lang="en-US" dirty="0"/>
          </a:p>
        </p:txBody>
      </p:sp>
      <p:sp>
        <p:nvSpPr>
          <p:cNvPr id="4" name="Date Placeholder 3"/>
          <p:cNvSpPr>
            <a:spLocks noGrp="1"/>
          </p:cNvSpPr>
          <p:nvPr>
            <p:ph type="dt" sz="half" idx="10"/>
          </p:nvPr>
        </p:nvSpPr>
        <p:spPr/>
        <p:txBody>
          <a:bodyPr/>
          <a:lstStyle/>
          <a:p>
            <a:fld id="{5ACCC285-C642-48AF-9795-6FD48512042B}"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9" name="Footer Placeholder 4"/>
          <p:cNvSpPr>
            <a:spLocks noGrp="1"/>
          </p:cNvSpPr>
          <p:nvPr>
            <p:ph type="ftr" sz="quarter" idx="11"/>
          </p:nvPr>
        </p:nvSpPr>
        <p:spPr>
          <a:xfrm>
            <a:off x="3657600" y="6356351"/>
            <a:ext cx="5791200" cy="365125"/>
          </a:xfrm>
        </p:spPr>
        <p:txBody>
          <a:bodyPr/>
          <a:lstStyle/>
          <a:p>
            <a:r>
              <a:rPr lang="it-IT" dirty="0"/>
              <a:t>Mona Devi            Unit III</a:t>
            </a:r>
            <a:endParaRPr lang="en-US" dirty="0"/>
          </a:p>
        </p:txBody>
      </p:sp>
      <p:pic>
        <p:nvPicPr>
          <p:cNvPr id="10" name="Picture 9"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Daily Quiz</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143001"/>
            <a:ext cx="10972800" cy="4525963"/>
          </a:xfrm>
        </p:spPr>
        <p:txBody>
          <a:bodyPr>
            <a:normAutofit lnSpcReduction="10000"/>
          </a:bodyPr>
          <a:lstStyle/>
          <a:p>
            <a:r>
              <a:rPr lang="en-US" sz="2400" b="1" dirty="0"/>
              <a:t>The Tableau Product Suite consists of____________-</a:t>
            </a:r>
          </a:p>
          <a:p>
            <a:r>
              <a:rPr lang="en-US" sz="2400" dirty="0"/>
              <a:t>Tableau Desktop ,Tableau Public, Tableau Online, Tableau Server, Tableau Measure</a:t>
            </a:r>
          </a:p>
          <a:p>
            <a:r>
              <a:rPr lang="en-US" sz="2400" dirty="0"/>
              <a:t>Tableau Desktop, Tableau Public ,Tableau Online ,Tableau Server ,Tableau Reader</a:t>
            </a:r>
          </a:p>
          <a:p>
            <a:r>
              <a:rPr lang="en-US" sz="2400" b="1" dirty="0"/>
              <a:t>Tableau Desktop ,Tableau Public ,Tableau Dimension ,Tableau Server, Tableau Reader</a:t>
            </a:r>
          </a:p>
          <a:p>
            <a:r>
              <a:rPr lang="en-US" sz="2400" dirty="0"/>
              <a:t>Tableau Desktop ,Tableau Public ,Tableau Online, Tableau Server ,Tableau Organic</a:t>
            </a:r>
          </a:p>
          <a:p>
            <a:pPr lvl="0">
              <a:buNone/>
            </a:pPr>
            <a:endParaRPr lang="en-US" sz="2200" dirty="0"/>
          </a:p>
          <a:p>
            <a:r>
              <a:rPr lang="en-US" sz="2000" b="1" dirty="0"/>
              <a:t>Tableau File Extension is_______________</a:t>
            </a:r>
          </a:p>
          <a:p>
            <a:r>
              <a:rPr lang="en-US" sz="2000" b="1" dirty="0" err="1"/>
              <a:t>twbx</a:t>
            </a:r>
            <a:endParaRPr lang="en-US" sz="2000" b="1" dirty="0"/>
          </a:p>
          <a:p>
            <a:r>
              <a:rPr lang="en-US" sz="2000" dirty="0" err="1"/>
              <a:t>twby</a:t>
            </a:r>
            <a:endParaRPr lang="en-US" sz="2000" dirty="0"/>
          </a:p>
          <a:p>
            <a:r>
              <a:rPr lang="en-US" sz="2000" dirty="0" err="1"/>
              <a:t>twbw</a:t>
            </a:r>
            <a:endParaRPr lang="en-US" sz="2000" dirty="0"/>
          </a:p>
          <a:p>
            <a:r>
              <a:rPr lang="en-US" sz="2000" dirty="0" err="1"/>
              <a:t>twbz</a:t>
            </a:r>
            <a:endParaRPr lang="en-US" sz="2000" dirty="0"/>
          </a:p>
          <a:p>
            <a:endParaRPr lang="en-US" dirty="0"/>
          </a:p>
        </p:txBody>
      </p:sp>
      <p:sp>
        <p:nvSpPr>
          <p:cNvPr id="4" name="Date Placeholder 3"/>
          <p:cNvSpPr>
            <a:spLocks noGrp="1"/>
          </p:cNvSpPr>
          <p:nvPr>
            <p:ph type="dt" sz="half" idx="10"/>
          </p:nvPr>
        </p:nvSpPr>
        <p:spPr/>
        <p:txBody>
          <a:bodyPr/>
          <a:lstStyle/>
          <a:p>
            <a:fld id="{676B0A52-E4E9-4AC9-A985-2A8A1D7F23BA}"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9" name="Footer Placeholder 4"/>
          <p:cNvSpPr>
            <a:spLocks noGrp="1"/>
          </p:cNvSpPr>
          <p:nvPr>
            <p:ph type="ftr" sz="quarter" idx="11"/>
          </p:nvPr>
        </p:nvSpPr>
        <p:spPr>
          <a:xfrm>
            <a:off x="3657600" y="6356351"/>
            <a:ext cx="5791200" cy="365125"/>
          </a:xfrm>
        </p:spPr>
        <p:txBody>
          <a:bodyPr/>
          <a:lstStyle/>
          <a:p>
            <a:r>
              <a:rPr lang="it-IT" dirty="0"/>
              <a:t>Mona Devi            Unit III</a:t>
            </a:r>
            <a:endParaRPr lang="en-US" dirty="0"/>
          </a:p>
        </p:txBody>
      </p:sp>
      <p:pic>
        <p:nvPicPr>
          <p:cNvPr id="10" name="Picture 9"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Daily Quiz</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143001"/>
            <a:ext cx="10972800" cy="4525963"/>
          </a:xfrm>
        </p:spPr>
        <p:txBody>
          <a:bodyPr>
            <a:normAutofit lnSpcReduction="10000"/>
          </a:bodyPr>
          <a:lstStyle/>
          <a:p>
            <a:r>
              <a:rPr lang="en-US" sz="2400" b="1" dirty="0"/>
              <a:t>The possible cause of the data not being updated is:</a:t>
            </a:r>
          </a:p>
          <a:p>
            <a:r>
              <a:rPr lang="en-US" sz="2400" dirty="0"/>
              <a:t>Data Extract needs an update</a:t>
            </a:r>
          </a:p>
          <a:p>
            <a:r>
              <a:rPr lang="en-US" sz="2400" dirty="0"/>
              <a:t>The data source configuration of Data Extract needs to be refreshed</a:t>
            </a:r>
          </a:p>
          <a:p>
            <a:r>
              <a:rPr lang="en-US" sz="2400" b="1" dirty="0"/>
              <a:t>Services on Data </a:t>
            </a:r>
            <a:r>
              <a:rPr lang="en-US" sz="2400" b="1" dirty="0" err="1"/>
              <a:t>Extrac</a:t>
            </a:r>
            <a:r>
              <a:rPr lang="en-US" sz="2400" b="1" dirty="0"/>
              <a:t> are not running</a:t>
            </a:r>
          </a:p>
          <a:p>
            <a:r>
              <a:rPr lang="en-US" sz="2400" dirty="0"/>
              <a:t>The workers of Data </a:t>
            </a:r>
            <a:r>
              <a:rPr lang="en-US" sz="2400" dirty="0" err="1"/>
              <a:t>Extrac</a:t>
            </a:r>
            <a:r>
              <a:rPr lang="en-US" sz="2400" dirty="0"/>
              <a:t> are taking a timeout</a:t>
            </a:r>
          </a:p>
          <a:p>
            <a:pPr lvl="0">
              <a:buNone/>
            </a:pPr>
            <a:endParaRPr lang="en-US" sz="2200" dirty="0"/>
          </a:p>
          <a:p>
            <a:r>
              <a:rPr lang="en-US" sz="2400" b="1" dirty="0"/>
              <a:t>State the type of join is used in blending?</a:t>
            </a:r>
          </a:p>
          <a:p>
            <a:r>
              <a:rPr lang="en-US" sz="2400" b="1" dirty="0"/>
              <a:t>Left join</a:t>
            </a:r>
          </a:p>
          <a:p>
            <a:r>
              <a:rPr lang="en-US" sz="2400" dirty="0"/>
              <a:t>Full join</a:t>
            </a:r>
          </a:p>
          <a:p>
            <a:r>
              <a:rPr lang="en-US" sz="2400" dirty="0"/>
              <a:t>Right join</a:t>
            </a:r>
          </a:p>
          <a:p>
            <a:r>
              <a:rPr lang="en-US" sz="2400" dirty="0"/>
              <a:t>Inner join</a:t>
            </a:r>
          </a:p>
          <a:p>
            <a:endParaRPr lang="en-US" dirty="0"/>
          </a:p>
        </p:txBody>
      </p:sp>
      <p:sp>
        <p:nvSpPr>
          <p:cNvPr id="4" name="Date Placeholder 3"/>
          <p:cNvSpPr>
            <a:spLocks noGrp="1"/>
          </p:cNvSpPr>
          <p:nvPr>
            <p:ph type="dt" sz="half" idx="10"/>
          </p:nvPr>
        </p:nvSpPr>
        <p:spPr/>
        <p:txBody>
          <a:bodyPr/>
          <a:lstStyle/>
          <a:p>
            <a:fld id="{41FE6BA1-6031-4F14-B273-ABBD7FD2EA47}"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9" name="Footer Placeholder 4"/>
          <p:cNvSpPr>
            <a:spLocks noGrp="1"/>
          </p:cNvSpPr>
          <p:nvPr>
            <p:ph type="ftr" sz="quarter" idx="11"/>
          </p:nvPr>
        </p:nvSpPr>
        <p:spPr>
          <a:xfrm>
            <a:off x="3657600" y="6356351"/>
            <a:ext cx="5791200" cy="365125"/>
          </a:xfrm>
        </p:spPr>
        <p:txBody>
          <a:bodyPr/>
          <a:lstStyle/>
          <a:p>
            <a:r>
              <a:rPr lang="it-IT" dirty="0"/>
              <a:t>Mona Devi            Unit III</a:t>
            </a:r>
            <a:endParaRPr lang="en-US" dirty="0"/>
          </a:p>
        </p:txBody>
      </p:sp>
      <p:pic>
        <p:nvPicPr>
          <p:cNvPr id="10" name="Picture 9"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Daily Quiz</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E7D66C-BBB5-4008-B727-E5519F8982CA}"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9" name="Content Placeholder 2"/>
          <p:cNvSpPr>
            <a:spLocks noGrp="1"/>
          </p:cNvSpPr>
          <p:nvPr>
            <p:ph idx="1"/>
          </p:nvPr>
        </p:nvSpPr>
        <p:spPr>
          <a:xfrm>
            <a:off x="711200" y="914400"/>
            <a:ext cx="10972800" cy="5181599"/>
          </a:xfrm>
        </p:spPr>
        <p:txBody>
          <a:bodyPr>
            <a:normAutofit/>
          </a:bodyPr>
          <a:lstStyle/>
          <a:p>
            <a:pPr>
              <a:buNone/>
            </a:pPr>
            <a:r>
              <a:rPr lang="en-US" sz="2400" dirty="0"/>
              <a:t>1. State the difference between Traditional BI Tools and Tableau?</a:t>
            </a:r>
          </a:p>
          <a:p>
            <a:pPr>
              <a:buNone/>
            </a:pPr>
            <a:r>
              <a:rPr lang="en-US" sz="2400" dirty="0"/>
              <a:t>2. Define Tableau?</a:t>
            </a:r>
          </a:p>
          <a:p>
            <a:pPr>
              <a:buNone/>
            </a:pPr>
            <a:r>
              <a:rPr lang="en-US" sz="2400" dirty="0"/>
              <a:t>3. Explain the different Tableau Products and state the latest version of Tableau?</a:t>
            </a:r>
          </a:p>
          <a:p>
            <a:pPr>
              <a:buNone/>
            </a:pPr>
            <a:r>
              <a:rPr lang="en-US" sz="2400" dirty="0"/>
              <a:t>4. State the different connections you can make with your dataset?</a:t>
            </a:r>
          </a:p>
          <a:p>
            <a:pPr>
              <a:buNone/>
            </a:pPr>
            <a:r>
              <a:rPr lang="en-US" sz="2400" dirty="0"/>
              <a:t>5. Describe shelves?</a:t>
            </a:r>
          </a:p>
          <a:p>
            <a:pPr>
              <a:buNone/>
            </a:pPr>
            <a:r>
              <a:rPr lang="en-US" sz="2400" dirty="0"/>
              <a:t>6. Define sets?</a:t>
            </a:r>
          </a:p>
          <a:p>
            <a:pPr>
              <a:buNone/>
            </a:pPr>
            <a:endParaRPr lang="en-US" sz="2400" dirty="0"/>
          </a:p>
          <a:p>
            <a:pPr>
              <a:buNone/>
            </a:pPr>
            <a:endParaRPr lang="en-US" sz="2200" dirty="0"/>
          </a:p>
          <a:p>
            <a:pPr lvl="0">
              <a:buNone/>
            </a:pPr>
            <a:endParaRPr lang="en-US" sz="2200" dirty="0"/>
          </a:p>
          <a:p>
            <a:pPr>
              <a:buNone/>
            </a:pPr>
            <a:endParaRPr lang="en-US" sz="2200" u="sng" dirty="0">
              <a:solidFill>
                <a:srgbClr val="00B0F0"/>
              </a:solidFill>
            </a:endParaRPr>
          </a:p>
        </p:txBody>
      </p:sp>
      <p:sp>
        <p:nvSpPr>
          <p:cNvPr id="10" name="Footer Placeholder 4"/>
          <p:cNvSpPr>
            <a:spLocks noGrp="1"/>
          </p:cNvSpPr>
          <p:nvPr>
            <p:ph type="ftr" sz="quarter" idx="11"/>
          </p:nvPr>
        </p:nvSpPr>
        <p:spPr>
          <a:xfrm>
            <a:off x="3657600" y="6356351"/>
            <a:ext cx="5791200" cy="365125"/>
          </a:xfrm>
        </p:spPr>
        <p:txBody>
          <a:bodyPr/>
          <a:lstStyle/>
          <a:p>
            <a:r>
              <a:rPr lang="it-IT" dirty="0"/>
              <a:t>Mona Devi            Unit III</a:t>
            </a:r>
            <a:endParaRPr lang="en-US" dirty="0"/>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2860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Weekly Assignment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5FBE034-0D82-4134-9CBE-B1E53A63049B}" type="datetime1">
              <a:rPr lang="en-US" smtClean="0"/>
              <a:pPr/>
              <a:t>1/24/2025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9" name="Content Placeholder 2"/>
          <p:cNvSpPr>
            <a:spLocks noGrp="1"/>
          </p:cNvSpPr>
          <p:nvPr>
            <p:ph idx="1"/>
          </p:nvPr>
        </p:nvSpPr>
        <p:spPr>
          <a:xfrm>
            <a:off x="711200" y="914400"/>
            <a:ext cx="10972800" cy="5181599"/>
          </a:xfrm>
        </p:spPr>
        <p:txBody>
          <a:bodyPr>
            <a:normAutofit/>
          </a:bodyPr>
          <a:lstStyle/>
          <a:p>
            <a:pPr>
              <a:buNone/>
            </a:pPr>
            <a:r>
              <a:rPr lang="en-US" sz="2400" dirty="0"/>
              <a:t>1. State Tableau Data Server?</a:t>
            </a:r>
          </a:p>
          <a:p>
            <a:pPr>
              <a:buNone/>
            </a:pPr>
            <a:r>
              <a:rPr lang="en-US" sz="2400" dirty="0"/>
              <a:t>2. Define Tableau Data Engine?</a:t>
            </a:r>
          </a:p>
          <a:p>
            <a:pPr>
              <a:buNone/>
            </a:pPr>
            <a:r>
              <a:rPr lang="en-US" sz="2400" dirty="0"/>
              <a:t>3. Sate the different filters in Tableau and how are they different from each other?</a:t>
            </a:r>
          </a:p>
          <a:p>
            <a:pPr>
              <a:buNone/>
            </a:pPr>
            <a:r>
              <a:rPr lang="en-US" sz="2400" dirty="0"/>
              <a:t>4. Describe the steps to create a calculated field in Tableau?</a:t>
            </a:r>
          </a:p>
          <a:p>
            <a:pPr>
              <a:buNone/>
            </a:pPr>
            <a:r>
              <a:rPr lang="en-US" sz="2400" dirty="0"/>
              <a:t>5. Sate dual axis?</a:t>
            </a:r>
          </a:p>
          <a:p>
            <a:pPr>
              <a:buNone/>
            </a:pPr>
            <a:r>
              <a:rPr lang="en-US" sz="2400" dirty="0"/>
              <a:t>6. Explain the difference between a tree map and heat map?</a:t>
            </a:r>
          </a:p>
          <a:p>
            <a:pPr>
              <a:buNone/>
            </a:pPr>
            <a:r>
              <a:rPr lang="en-US" sz="2400" dirty="0"/>
              <a:t>7. Define disaggregation and aggregation of data?</a:t>
            </a:r>
          </a:p>
          <a:p>
            <a:pPr>
              <a:buNone/>
            </a:pPr>
            <a:r>
              <a:rPr lang="en-US" sz="2400" dirty="0"/>
              <a:t>8. Name the components of a Dashboard.</a:t>
            </a:r>
          </a:p>
          <a:p>
            <a:pPr>
              <a:buNone/>
            </a:pPr>
            <a:r>
              <a:rPr lang="en-US" sz="2400" dirty="0"/>
              <a:t>9. Sate TDE file?</a:t>
            </a:r>
          </a:p>
          <a:p>
            <a:pPr lvl="0">
              <a:buNone/>
            </a:pPr>
            <a:endParaRPr lang="en-US" sz="2200" dirty="0"/>
          </a:p>
          <a:p>
            <a:pPr lvl="0">
              <a:buNone/>
            </a:pPr>
            <a:endParaRPr lang="en-US" sz="2200" dirty="0"/>
          </a:p>
          <a:p>
            <a:pPr>
              <a:buNone/>
            </a:pPr>
            <a:endParaRPr lang="en-US" sz="2200" u="sng" dirty="0">
              <a:solidFill>
                <a:srgbClr val="00B0F0"/>
              </a:solidFill>
            </a:endParaRPr>
          </a:p>
        </p:txBody>
      </p:sp>
      <p:sp>
        <p:nvSpPr>
          <p:cNvPr id="10" name="Footer Placeholder 4"/>
          <p:cNvSpPr>
            <a:spLocks noGrp="1"/>
          </p:cNvSpPr>
          <p:nvPr>
            <p:ph type="ftr" sz="quarter" idx="11"/>
          </p:nvPr>
        </p:nvSpPr>
        <p:spPr>
          <a:xfrm>
            <a:off x="3657600" y="6356351"/>
            <a:ext cx="5791200" cy="365125"/>
          </a:xfrm>
        </p:spPr>
        <p:txBody>
          <a:bodyPr/>
          <a:lstStyle/>
          <a:p>
            <a:r>
              <a:rPr lang="it-IT" dirty="0"/>
              <a:t>Mona Devi            Unit III</a:t>
            </a:r>
            <a:endParaRPr lang="en-US" dirty="0"/>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3" name="Title 1"/>
          <p:cNvSpPr txBox="1">
            <a:spLocks/>
          </p:cNvSpPr>
          <p:nvPr/>
        </p:nvSpPr>
        <p:spPr>
          <a:xfrm>
            <a:off x="22860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Weekly Assignment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14400" y="1143001"/>
            <a:ext cx="10972800" cy="4525963"/>
          </a:xfrm>
        </p:spPr>
        <p:txBody>
          <a:bodyPr/>
          <a:lstStyle/>
          <a:p>
            <a:r>
              <a:rPr lang="en-IN" dirty="0"/>
              <a:t>This unit provides us the basic concept of tableau</a:t>
            </a:r>
          </a:p>
          <a:p>
            <a:r>
              <a:rPr lang="en-IN" dirty="0"/>
              <a:t>How to install it</a:t>
            </a:r>
          </a:p>
          <a:p>
            <a:r>
              <a:rPr lang="en-IN" dirty="0"/>
              <a:t>How to </a:t>
            </a:r>
            <a:r>
              <a:rPr lang="en-IN" dirty="0" err="1"/>
              <a:t>ceate</a:t>
            </a:r>
            <a:r>
              <a:rPr lang="en-IN" dirty="0"/>
              <a:t> visualization in tableau</a:t>
            </a:r>
          </a:p>
          <a:p>
            <a:r>
              <a:rPr lang="en-IN" dirty="0"/>
              <a:t>Performing basic calculations</a:t>
            </a:r>
          </a:p>
          <a:p>
            <a:r>
              <a:rPr lang="en-IN" dirty="0"/>
              <a:t>Formatting tools</a:t>
            </a:r>
            <a:endParaRPr lang="en-US" dirty="0"/>
          </a:p>
        </p:txBody>
      </p:sp>
      <p:sp>
        <p:nvSpPr>
          <p:cNvPr id="4" name="Date Placeholder 3"/>
          <p:cNvSpPr>
            <a:spLocks noGrp="1"/>
          </p:cNvSpPr>
          <p:nvPr>
            <p:ph type="dt" sz="half" idx="10"/>
          </p:nvPr>
        </p:nvSpPr>
        <p:spPr/>
        <p:txBody>
          <a:bodyPr/>
          <a:lstStyle/>
          <a:p>
            <a:fld id="{53BFAA34-CD80-4219-9862-81CD5D59C5C2}" type="datetime1">
              <a:rPr lang="en-US" smtClean="0"/>
              <a:pPr/>
              <a:t>1/24/2025</a:t>
            </a:fld>
            <a:endParaRPr lang="en-US"/>
          </a:p>
        </p:txBody>
      </p:sp>
      <p:sp>
        <p:nvSpPr>
          <p:cNvPr id="5" name="Footer Placeholder 4"/>
          <p:cNvSpPr>
            <a:spLocks noGrp="1"/>
          </p:cNvSpPr>
          <p:nvPr>
            <p:ph type="ftr" sz="quarter" idx="11"/>
          </p:nvPr>
        </p:nvSpPr>
        <p:spPr>
          <a:xfrm>
            <a:off x="3657600" y="6356351"/>
            <a:ext cx="5791200" cy="365125"/>
          </a:xfrm>
        </p:spPr>
        <p:txBody>
          <a:bodyPr/>
          <a:lstStyle/>
          <a:p>
            <a:r>
              <a:rPr lang="it-IT" dirty="0"/>
              <a:t>Mona Devi            Unit III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dirty="0"/>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Summary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B4B78-ADC5-31F8-3E25-BC9344A49EA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6694FD8-C899-8C64-6DEC-ACF05A101519}"/>
              </a:ext>
            </a:extLst>
          </p:cNvPr>
          <p:cNvSpPr>
            <a:spLocks noGrp="1"/>
          </p:cNvSpPr>
          <p:nvPr>
            <p:ph type="dt" sz="half" idx="10"/>
          </p:nvPr>
        </p:nvSpPr>
        <p:spPr/>
        <p:txBody>
          <a:bodyPr/>
          <a:lstStyle/>
          <a:p>
            <a:fld id="{53BFAA34-CD80-4219-9862-81CD5D59C5C2}" type="datetime1">
              <a:rPr lang="en-US" smtClean="0"/>
              <a:pPr/>
              <a:t>1/24/2025</a:t>
            </a:fld>
            <a:endParaRPr lang="en-US"/>
          </a:p>
        </p:txBody>
      </p:sp>
      <p:sp>
        <p:nvSpPr>
          <p:cNvPr id="5" name="Footer Placeholder 4">
            <a:extLst>
              <a:ext uri="{FF2B5EF4-FFF2-40B4-BE49-F238E27FC236}">
                <a16:creationId xmlns:a16="http://schemas.microsoft.com/office/drawing/2014/main" id="{9400447C-0371-CC2D-A832-0976A22C2679}"/>
              </a:ext>
            </a:extLst>
          </p:cNvPr>
          <p:cNvSpPr>
            <a:spLocks noGrp="1"/>
          </p:cNvSpPr>
          <p:nvPr>
            <p:ph type="ftr" sz="quarter" idx="11"/>
          </p:nvPr>
        </p:nvSpPr>
        <p:spPr>
          <a:xfrm>
            <a:off x="3657600" y="6356351"/>
            <a:ext cx="5791200" cy="365125"/>
          </a:xfrm>
        </p:spPr>
        <p:txBody>
          <a:bodyPr/>
          <a:lstStyle/>
          <a:p>
            <a:r>
              <a:rPr lang="it-IT" dirty="0"/>
              <a:t>Mona Devi            Unit III</a:t>
            </a:r>
            <a:endParaRPr lang="en-US" dirty="0"/>
          </a:p>
        </p:txBody>
      </p:sp>
      <p:sp>
        <p:nvSpPr>
          <p:cNvPr id="6" name="Slide Number Placeholder 5">
            <a:extLst>
              <a:ext uri="{FF2B5EF4-FFF2-40B4-BE49-F238E27FC236}">
                <a16:creationId xmlns:a16="http://schemas.microsoft.com/office/drawing/2014/main" id="{13E3B3DF-44E3-2CA6-44F3-A7E0FFB8C65F}"/>
              </a:ext>
            </a:extLst>
          </p:cNvPr>
          <p:cNvSpPr>
            <a:spLocks noGrp="1"/>
          </p:cNvSpPr>
          <p:nvPr>
            <p:ph type="sldNum" sz="quarter" idx="12"/>
          </p:nvPr>
        </p:nvSpPr>
        <p:spPr/>
        <p:txBody>
          <a:bodyPr/>
          <a:lstStyle/>
          <a:p>
            <a:fld id="{B6F15528-21DE-4FAA-801E-634DDDAF4B2B}" type="slidenum">
              <a:rPr lang="en-US" smtClean="0"/>
              <a:pPr/>
              <a:t>57</a:t>
            </a:fld>
            <a:endParaRPr lang="en-US" dirty="0"/>
          </a:p>
        </p:txBody>
      </p:sp>
      <p:pic>
        <p:nvPicPr>
          <p:cNvPr id="8" name="Picture 7" descr="A black and red logo&#10;&#10;Description automatically generated">
            <a:extLst>
              <a:ext uri="{FF2B5EF4-FFF2-40B4-BE49-F238E27FC236}">
                <a16:creationId xmlns:a16="http://schemas.microsoft.com/office/drawing/2014/main" id="{1B5055F7-EAE1-43F4-7C09-0A18C4F6C6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CF455DCE-9CE3-5945-E199-E8A7D4DF75B6}"/>
              </a:ext>
            </a:extLst>
          </p:cNvPr>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Old Question Papers</a:t>
            </a:r>
          </a:p>
        </p:txBody>
      </p:sp>
      <p:pic>
        <p:nvPicPr>
          <p:cNvPr id="7" name="Content Placeholder 3">
            <a:extLst>
              <a:ext uri="{FF2B5EF4-FFF2-40B4-BE49-F238E27FC236}">
                <a16:creationId xmlns:a16="http://schemas.microsoft.com/office/drawing/2014/main" id="{F064B383-027D-749A-BA5C-971213DD753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67000" y="1219200"/>
            <a:ext cx="7026025" cy="4953000"/>
          </a:xfrm>
        </p:spPr>
      </p:pic>
    </p:spTree>
    <p:extLst>
      <p:ext uri="{BB962C8B-B14F-4D97-AF65-F5344CB8AC3E}">
        <p14:creationId xmlns:p14="http://schemas.microsoft.com/office/powerpoint/2010/main" val="4245410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01415-5338-101A-E629-43994724A8D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642FF53-2173-D5D2-6329-3CA70CC3FEC0}"/>
              </a:ext>
            </a:extLst>
          </p:cNvPr>
          <p:cNvSpPr>
            <a:spLocks noGrp="1"/>
          </p:cNvSpPr>
          <p:nvPr>
            <p:ph type="dt" sz="half" idx="10"/>
          </p:nvPr>
        </p:nvSpPr>
        <p:spPr/>
        <p:txBody>
          <a:bodyPr/>
          <a:lstStyle/>
          <a:p>
            <a:fld id="{53BFAA34-CD80-4219-9862-81CD5D59C5C2}" type="datetime1">
              <a:rPr lang="en-US" smtClean="0"/>
              <a:pPr/>
              <a:t>1/24/2025</a:t>
            </a:fld>
            <a:endParaRPr lang="en-US"/>
          </a:p>
        </p:txBody>
      </p:sp>
      <p:sp>
        <p:nvSpPr>
          <p:cNvPr id="5" name="Footer Placeholder 4">
            <a:extLst>
              <a:ext uri="{FF2B5EF4-FFF2-40B4-BE49-F238E27FC236}">
                <a16:creationId xmlns:a16="http://schemas.microsoft.com/office/drawing/2014/main" id="{0DFD7BA1-840B-280A-1537-D99C88B844C7}"/>
              </a:ext>
            </a:extLst>
          </p:cNvPr>
          <p:cNvSpPr>
            <a:spLocks noGrp="1"/>
          </p:cNvSpPr>
          <p:nvPr>
            <p:ph type="ftr" sz="quarter" idx="11"/>
          </p:nvPr>
        </p:nvSpPr>
        <p:spPr>
          <a:xfrm>
            <a:off x="3657600" y="6356351"/>
            <a:ext cx="5791200" cy="365125"/>
          </a:xfrm>
        </p:spPr>
        <p:txBody>
          <a:bodyPr/>
          <a:lstStyle/>
          <a:p>
            <a:r>
              <a:rPr lang="it-IT" dirty="0"/>
              <a:t>Mona Devi            Unit III</a:t>
            </a:r>
            <a:endParaRPr lang="en-US" dirty="0"/>
          </a:p>
        </p:txBody>
      </p:sp>
      <p:sp>
        <p:nvSpPr>
          <p:cNvPr id="6" name="Slide Number Placeholder 5">
            <a:extLst>
              <a:ext uri="{FF2B5EF4-FFF2-40B4-BE49-F238E27FC236}">
                <a16:creationId xmlns:a16="http://schemas.microsoft.com/office/drawing/2014/main" id="{906A8B19-2708-CD65-4036-593C1DE071C4}"/>
              </a:ext>
            </a:extLst>
          </p:cNvPr>
          <p:cNvSpPr>
            <a:spLocks noGrp="1"/>
          </p:cNvSpPr>
          <p:nvPr>
            <p:ph type="sldNum" sz="quarter" idx="12"/>
          </p:nvPr>
        </p:nvSpPr>
        <p:spPr/>
        <p:txBody>
          <a:bodyPr/>
          <a:lstStyle/>
          <a:p>
            <a:fld id="{B6F15528-21DE-4FAA-801E-634DDDAF4B2B}" type="slidenum">
              <a:rPr lang="en-US" smtClean="0"/>
              <a:pPr/>
              <a:t>58</a:t>
            </a:fld>
            <a:endParaRPr lang="en-US" dirty="0"/>
          </a:p>
        </p:txBody>
      </p:sp>
      <p:pic>
        <p:nvPicPr>
          <p:cNvPr id="8" name="Picture 7" descr="A black and red logo&#10;&#10;Description automatically generated">
            <a:extLst>
              <a:ext uri="{FF2B5EF4-FFF2-40B4-BE49-F238E27FC236}">
                <a16:creationId xmlns:a16="http://schemas.microsoft.com/office/drawing/2014/main" id="{29F3EF8D-C7D5-F1C5-63A7-C880B88A93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0D47D618-0EF4-4C24-4405-09B0ED401FE7}"/>
              </a:ext>
            </a:extLst>
          </p:cNvPr>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Old Question Papers</a:t>
            </a:r>
          </a:p>
        </p:txBody>
      </p:sp>
      <p:pic>
        <p:nvPicPr>
          <p:cNvPr id="9" name="Picture 8">
            <a:extLst>
              <a:ext uri="{FF2B5EF4-FFF2-40B4-BE49-F238E27FC236}">
                <a16:creationId xmlns:a16="http://schemas.microsoft.com/office/drawing/2014/main" id="{041363D0-C128-041E-C8A1-D8A64CB5C6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1933" y="1034799"/>
            <a:ext cx="7772400" cy="5105650"/>
          </a:xfrm>
          <a:prstGeom prst="rect">
            <a:avLst/>
          </a:prstGeom>
        </p:spPr>
      </p:pic>
    </p:spTree>
    <p:extLst>
      <p:ext uri="{BB962C8B-B14F-4D97-AF65-F5344CB8AC3E}">
        <p14:creationId xmlns:p14="http://schemas.microsoft.com/office/powerpoint/2010/main" val="1623479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D192D-3C48-E800-E6C5-4B70D5C3FF5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2EE7427-647F-BCC5-3C40-F0B4AE82DCAC}"/>
              </a:ext>
            </a:extLst>
          </p:cNvPr>
          <p:cNvSpPr>
            <a:spLocks noGrp="1"/>
          </p:cNvSpPr>
          <p:nvPr>
            <p:ph type="dt" sz="half" idx="10"/>
          </p:nvPr>
        </p:nvSpPr>
        <p:spPr/>
        <p:txBody>
          <a:bodyPr/>
          <a:lstStyle/>
          <a:p>
            <a:fld id="{53BFAA34-CD80-4219-9862-81CD5D59C5C2}" type="datetime1">
              <a:rPr lang="en-US" smtClean="0"/>
              <a:pPr/>
              <a:t>1/24/2025</a:t>
            </a:fld>
            <a:endParaRPr lang="en-US"/>
          </a:p>
        </p:txBody>
      </p:sp>
      <p:sp>
        <p:nvSpPr>
          <p:cNvPr id="5" name="Footer Placeholder 4">
            <a:extLst>
              <a:ext uri="{FF2B5EF4-FFF2-40B4-BE49-F238E27FC236}">
                <a16:creationId xmlns:a16="http://schemas.microsoft.com/office/drawing/2014/main" id="{C4A3B1A5-4B5E-FC41-D837-F50151823227}"/>
              </a:ext>
            </a:extLst>
          </p:cNvPr>
          <p:cNvSpPr>
            <a:spLocks noGrp="1"/>
          </p:cNvSpPr>
          <p:nvPr>
            <p:ph type="ftr" sz="quarter" idx="11"/>
          </p:nvPr>
        </p:nvSpPr>
        <p:spPr>
          <a:xfrm>
            <a:off x="3657600" y="6356351"/>
            <a:ext cx="5791200" cy="365125"/>
          </a:xfrm>
        </p:spPr>
        <p:txBody>
          <a:bodyPr/>
          <a:lstStyle/>
          <a:p>
            <a:r>
              <a:rPr lang="it-IT" dirty="0"/>
              <a:t>Mona Devi            Unit III</a:t>
            </a:r>
            <a:endParaRPr lang="en-US" dirty="0"/>
          </a:p>
        </p:txBody>
      </p:sp>
      <p:sp>
        <p:nvSpPr>
          <p:cNvPr id="6" name="Slide Number Placeholder 5">
            <a:extLst>
              <a:ext uri="{FF2B5EF4-FFF2-40B4-BE49-F238E27FC236}">
                <a16:creationId xmlns:a16="http://schemas.microsoft.com/office/drawing/2014/main" id="{BAFD474B-9640-C140-8B8B-FC953F0C4DFE}"/>
              </a:ext>
            </a:extLst>
          </p:cNvPr>
          <p:cNvSpPr>
            <a:spLocks noGrp="1"/>
          </p:cNvSpPr>
          <p:nvPr>
            <p:ph type="sldNum" sz="quarter" idx="12"/>
          </p:nvPr>
        </p:nvSpPr>
        <p:spPr/>
        <p:txBody>
          <a:bodyPr/>
          <a:lstStyle/>
          <a:p>
            <a:fld id="{B6F15528-21DE-4FAA-801E-634DDDAF4B2B}" type="slidenum">
              <a:rPr lang="en-US" smtClean="0"/>
              <a:pPr/>
              <a:t>59</a:t>
            </a:fld>
            <a:endParaRPr lang="en-US" dirty="0"/>
          </a:p>
        </p:txBody>
      </p:sp>
      <p:pic>
        <p:nvPicPr>
          <p:cNvPr id="8" name="Picture 7" descr="A black and red logo&#10;&#10;Description automatically generated">
            <a:extLst>
              <a:ext uri="{FF2B5EF4-FFF2-40B4-BE49-F238E27FC236}">
                <a16:creationId xmlns:a16="http://schemas.microsoft.com/office/drawing/2014/main" id="{C43C7E2F-5CE9-005D-8925-B5E754EC0B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ABFA1288-743F-09C9-528F-DF887AB2575F}"/>
              </a:ext>
            </a:extLst>
          </p:cNvPr>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Old Question Papers</a:t>
            </a:r>
          </a:p>
        </p:txBody>
      </p:sp>
      <p:pic>
        <p:nvPicPr>
          <p:cNvPr id="9" name="Picture 8">
            <a:extLst>
              <a:ext uri="{FF2B5EF4-FFF2-40B4-BE49-F238E27FC236}">
                <a16:creationId xmlns:a16="http://schemas.microsoft.com/office/drawing/2014/main" id="{CDB0C902-E1C4-7113-E73C-88C0A904E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150" y="937430"/>
            <a:ext cx="7541700" cy="5287939"/>
          </a:xfrm>
          <a:prstGeom prst="rect">
            <a:avLst/>
          </a:prstGeom>
        </p:spPr>
      </p:pic>
    </p:spTree>
    <p:extLst>
      <p:ext uri="{BB962C8B-B14F-4D97-AF65-F5344CB8AC3E}">
        <p14:creationId xmlns:p14="http://schemas.microsoft.com/office/powerpoint/2010/main" val="1884317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pPr marL="0" lvl="0" indent="0" algn="r" rtl="0">
                <a:spcBef>
                  <a:spcPts val="0"/>
                </a:spcBef>
                <a:spcAft>
                  <a:spcPts val="0"/>
                </a:spcAft>
                <a:buNone/>
              </a:pPr>
              <a:t>6</a:t>
            </a:fld>
            <a:endParaRPr>
              <a:solidFill>
                <a:schemeClr val="dk1"/>
              </a:solidFill>
            </a:endParaRPr>
          </a:p>
        </p:txBody>
      </p:sp>
      <p:pic>
        <p:nvPicPr>
          <p:cNvPr id="168" name="Google Shape;168;p7"/>
          <p:cNvPicPr preferRelativeResize="0"/>
          <p:nvPr/>
        </p:nvPicPr>
        <p:blipFill rotWithShape="1">
          <a:blip r:embed="rId3" cstate="print">
            <a:alphaModFix/>
          </a:blip>
          <a:srcRect/>
          <a:stretch/>
        </p:blipFill>
        <p:spPr>
          <a:xfrm>
            <a:off x="1040662" y="1366335"/>
            <a:ext cx="9134135" cy="3766244"/>
          </a:xfrm>
          <a:prstGeom prst="rect">
            <a:avLst/>
          </a:prstGeom>
          <a:noFill/>
          <a:ln>
            <a:noFill/>
          </a:ln>
        </p:spPr>
      </p:pic>
      <p:sp>
        <p:nvSpPr>
          <p:cNvPr id="169" name="Google Shape;169;p7"/>
          <p:cNvSpPr/>
          <p:nvPr/>
        </p:nvSpPr>
        <p:spPr>
          <a:xfrm>
            <a:off x="1072709" y="1716618"/>
            <a:ext cx="9174096"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rgbClr val="000000"/>
                </a:solidFill>
                <a:latin typeface="Calibri"/>
                <a:ea typeface="Calibri"/>
                <a:cs typeface="Calibri"/>
                <a:sym typeface="Calibri"/>
              </a:rPr>
              <a:t>	</a:t>
            </a:r>
            <a:endParaRPr/>
          </a:p>
        </p:txBody>
      </p:sp>
      <p:graphicFrame>
        <p:nvGraphicFramePr>
          <p:cNvPr id="171" name="Google Shape;171;p7"/>
          <p:cNvGraphicFramePr/>
          <p:nvPr/>
        </p:nvGraphicFramePr>
        <p:xfrm>
          <a:off x="609600" y="1143000"/>
          <a:ext cx="10972800" cy="838200"/>
        </p:xfrm>
        <a:graphic>
          <a:graphicData uri="http://schemas.openxmlformats.org/drawingml/2006/table">
            <a:tbl>
              <a:tblPr firstRow="1" firstCol="1" bandRow="1">
                <a:noFill/>
              </a:tblPr>
              <a:tblGrid>
                <a:gridCol w="10972800">
                  <a:extLst>
                    <a:ext uri="{9D8B030D-6E8A-4147-A177-3AD203B41FA5}">
                      <a16:colId xmlns:a16="http://schemas.microsoft.com/office/drawing/2014/main" val="20000"/>
                    </a:ext>
                  </a:extLst>
                </a:gridCol>
              </a:tblGrid>
              <a:tr h="838200">
                <a:tc>
                  <a:txBody>
                    <a:bodyPr/>
                    <a:lstStyle/>
                    <a:p>
                      <a:pPr marL="0" marR="0" lvl="0" indent="0" algn="just" rtl="0">
                        <a:lnSpc>
                          <a:spcPct val="115000"/>
                        </a:lnSpc>
                        <a:spcBef>
                          <a:spcPts val="0"/>
                        </a:spcBef>
                        <a:spcAft>
                          <a:spcPts val="0"/>
                        </a:spcAft>
                        <a:buNone/>
                      </a:pPr>
                      <a:r>
                        <a:rPr lang="en-US" sz="1800" dirty="0">
                          <a:solidFill>
                            <a:schemeClr val="tx1">
                              <a:lumMod val="95000"/>
                              <a:lumOff val="5000"/>
                            </a:schemeClr>
                          </a:solidFill>
                        </a:rPr>
                        <a:t>Course outcomes :  After completion of this course students will be able to</a:t>
                      </a:r>
                      <a:endParaRPr sz="1800" dirty="0">
                        <a:solidFill>
                          <a:schemeClr val="tx1">
                            <a:lumMod val="95000"/>
                            <a:lumOff val="5000"/>
                          </a:schemeClr>
                        </a:solidFill>
                        <a:latin typeface="Times New Roman"/>
                        <a:ea typeface="Times New Roman"/>
                        <a:cs typeface="Times New Roman"/>
                        <a:sym typeface="Times New Roman"/>
                      </a:endParaRPr>
                    </a:p>
                  </a:txBody>
                  <a:tcPr marL="68567" marR="68567" marT="0" marB="0">
                    <a:solidFill>
                      <a:srgbClr val="DAEEF3"/>
                    </a:solidFill>
                  </a:tcPr>
                </a:tc>
                <a:extLst>
                  <a:ext uri="{0D108BD9-81ED-4DB2-BD59-A6C34878D82A}">
                    <a16:rowId xmlns:a16="http://schemas.microsoft.com/office/drawing/2014/main" val="10000"/>
                  </a:ext>
                </a:extLst>
              </a:tr>
            </a:tbl>
          </a:graphicData>
        </a:graphic>
      </p:graphicFrame>
      <p:graphicFrame>
        <p:nvGraphicFramePr>
          <p:cNvPr id="172" name="Google Shape;172;p7"/>
          <p:cNvGraphicFramePr/>
          <p:nvPr>
            <p:extLst>
              <p:ext uri="{D42A27DB-BD31-4B8C-83A1-F6EECF244321}">
                <p14:modId xmlns:p14="http://schemas.microsoft.com/office/powerpoint/2010/main" val="1159258162"/>
              </p:ext>
            </p:extLst>
          </p:nvPr>
        </p:nvGraphicFramePr>
        <p:xfrm>
          <a:off x="609603" y="2011637"/>
          <a:ext cx="10932367" cy="3389153"/>
        </p:xfrm>
        <a:graphic>
          <a:graphicData uri="http://schemas.openxmlformats.org/drawingml/2006/table">
            <a:tbl>
              <a:tblPr firstRow="1" firstCol="1" bandRow="1">
                <a:noFill/>
              </a:tblPr>
              <a:tblGrid>
                <a:gridCol w="1227867">
                  <a:extLst>
                    <a:ext uri="{9D8B030D-6E8A-4147-A177-3AD203B41FA5}">
                      <a16:colId xmlns:a16="http://schemas.microsoft.com/office/drawing/2014/main" val="20000"/>
                    </a:ext>
                  </a:extLst>
                </a:gridCol>
                <a:gridCol w="7812667">
                  <a:extLst>
                    <a:ext uri="{9D8B030D-6E8A-4147-A177-3AD203B41FA5}">
                      <a16:colId xmlns:a16="http://schemas.microsoft.com/office/drawing/2014/main" val="20001"/>
                    </a:ext>
                  </a:extLst>
                </a:gridCol>
                <a:gridCol w="1891833">
                  <a:extLst>
                    <a:ext uri="{9D8B030D-6E8A-4147-A177-3AD203B41FA5}">
                      <a16:colId xmlns:a16="http://schemas.microsoft.com/office/drawing/2014/main" val="20002"/>
                    </a:ext>
                  </a:extLst>
                </a:gridCol>
              </a:tblGrid>
              <a:tr h="597140">
                <a:tc>
                  <a:txBody>
                    <a:bodyPr/>
                    <a:lstStyle/>
                    <a:p>
                      <a:pPr marL="0" marR="0" lvl="0" indent="0" algn="ctr" rtl="0">
                        <a:lnSpc>
                          <a:spcPct val="115000"/>
                        </a:lnSpc>
                        <a:spcBef>
                          <a:spcPts val="0"/>
                        </a:spcBef>
                        <a:spcAft>
                          <a:spcPts val="0"/>
                        </a:spcAft>
                        <a:buNone/>
                      </a:pPr>
                      <a:r>
                        <a:rPr lang="en-US" sz="1800" b="1" dirty="0"/>
                        <a:t>CO 1</a:t>
                      </a:r>
                      <a:endParaRPr sz="1800" b="1">
                        <a:latin typeface="Calibri"/>
                        <a:ea typeface="Calibri"/>
                        <a:cs typeface="Calibri"/>
                        <a:sym typeface="Calibri"/>
                      </a:endParaRPr>
                    </a:p>
                  </a:txBody>
                  <a:tcPr marL="68567" marR="68567" marT="0" marB="0"/>
                </a:tc>
                <a:tc>
                  <a:txBody>
                    <a:bodyPr/>
                    <a:lstStyle/>
                    <a:p>
                      <a:pPr indent="-90170">
                        <a:lnSpc>
                          <a:spcPct val="115000"/>
                        </a:lnSpc>
                        <a:spcAft>
                          <a:spcPts val="1000"/>
                        </a:spcAft>
                      </a:pPr>
                      <a:r>
                        <a:rPr lang="en-US" sz="1800" b="0" kern="1200" dirty="0">
                          <a:solidFill>
                            <a:schemeClr val="tx1"/>
                          </a:solidFill>
                          <a:effectLst/>
                          <a:latin typeface="Calibri" panose="020F0502020204030204" pitchFamily="34" charset="0"/>
                          <a:ea typeface="+mn-ea"/>
                          <a:cs typeface="Calibri" panose="020F0502020204030204" pitchFamily="34" charset="0"/>
                        </a:rPr>
                        <a:t>Apply quantitative modelling and data analysis techniques to the solution of real-world business problems</a:t>
                      </a:r>
                      <a:endParaRPr lang="en-IN" sz="1800" b="0" kern="1200" dirty="0">
                        <a:solidFill>
                          <a:schemeClr val="tx1"/>
                        </a:solidFill>
                        <a:effectLst/>
                        <a:latin typeface="Calibri" panose="020F0502020204030204" pitchFamily="34" charset="0"/>
                        <a:ea typeface="+mn-ea"/>
                        <a:cs typeface="Calibri" panose="020F0502020204030204" pitchFamily="34" charset="0"/>
                      </a:endParaRPr>
                    </a:p>
                  </a:txBody>
                  <a:tcPr marT="0" marB="0"/>
                </a:tc>
                <a:tc>
                  <a:txBody>
                    <a:bodyPr/>
                    <a:lstStyle/>
                    <a:p>
                      <a:pPr indent="-90170" algn="ctr">
                        <a:lnSpc>
                          <a:spcPct val="115000"/>
                        </a:lnSpc>
                        <a:spcAft>
                          <a:spcPts val="1000"/>
                        </a:spcAft>
                      </a:pPr>
                      <a:r>
                        <a:rPr lang="en-US" sz="1600" b="0" kern="1200" dirty="0">
                          <a:solidFill>
                            <a:schemeClr val="tx1"/>
                          </a:solidFill>
                          <a:effectLst/>
                          <a:latin typeface="+mn-lt"/>
                          <a:ea typeface="+mn-ea"/>
                          <a:cs typeface="+mn-cs"/>
                        </a:rPr>
                        <a:t>K1, K2</a:t>
                      </a:r>
                      <a:endParaRPr lang="en-IN" sz="1600" b="0" kern="1200" dirty="0">
                        <a:solidFill>
                          <a:schemeClr val="tx1"/>
                        </a:solidFill>
                        <a:effectLst/>
                        <a:latin typeface="+mn-lt"/>
                        <a:ea typeface="+mn-ea"/>
                        <a:cs typeface="+mn-cs"/>
                      </a:endParaRPr>
                    </a:p>
                  </a:txBody>
                  <a:tcPr marT="0" marB="0"/>
                </a:tc>
                <a:extLst>
                  <a:ext uri="{0D108BD9-81ED-4DB2-BD59-A6C34878D82A}">
                    <a16:rowId xmlns:a16="http://schemas.microsoft.com/office/drawing/2014/main" val="10000"/>
                  </a:ext>
                </a:extLst>
              </a:tr>
              <a:tr h="597140">
                <a:tc>
                  <a:txBody>
                    <a:bodyPr/>
                    <a:lstStyle/>
                    <a:p>
                      <a:pPr marL="0" marR="0" lvl="0" indent="0" algn="ctr" rtl="0">
                        <a:lnSpc>
                          <a:spcPct val="115000"/>
                        </a:lnSpc>
                        <a:spcBef>
                          <a:spcPts val="0"/>
                        </a:spcBef>
                        <a:spcAft>
                          <a:spcPts val="0"/>
                        </a:spcAft>
                        <a:buNone/>
                      </a:pPr>
                      <a:r>
                        <a:rPr lang="en-US" sz="1800" b="1"/>
                        <a:t>CO 2</a:t>
                      </a:r>
                      <a:endParaRPr sz="1800" b="1">
                        <a:latin typeface="Calibri"/>
                        <a:ea typeface="Calibri"/>
                        <a:cs typeface="Calibri"/>
                        <a:sym typeface="Calibri"/>
                      </a:endParaRPr>
                    </a:p>
                  </a:txBody>
                  <a:tcPr marL="68567" marR="68567" marT="0" marB="0"/>
                </a:tc>
                <a:tc>
                  <a:txBody>
                    <a:bodyPr/>
                    <a:lstStyle/>
                    <a:p>
                      <a:pPr indent="-90170">
                        <a:lnSpc>
                          <a:spcPct val="115000"/>
                        </a:lnSpc>
                        <a:spcAft>
                          <a:spcPts val="1000"/>
                        </a:spcAft>
                      </a:pPr>
                      <a:r>
                        <a:rPr lang="en-US" sz="1800" b="0" kern="1200" dirty="0">
                          <a:solidFill>
                            <a:schemeClr val="tx1"/>
                          </a:solidFill>
                          <a:effectLst/>
                          <a:latin typeface="Calibri" panose="020F0502020204030204" pitchFamily="34" charset="0"/>
                          <a:ea typeface="+mn-ea"/>
                          <a:cs typeface="Calibri" panose="020F0502020204030204" pitchFamily="34" charset="0"/>
                        </a:rPr>
                        <a:t>Understand the importance of data visualization and the design and use of many visual components</a:t>
                      </a:r>
                      <a:endParaRPr lang="en-IN" sz="1800" b="0" kern="1200" dirty="0">
                        <a:solidFill>
                          <a:schemeClr val="tx1"/>
                        </a:solidFill>
                        <a:effectLst/>
                        <a:latin typeface="Calibri" panose="020F0502020204030204" pitchFamily="34" charset="0"/>
                        <a:ea typeface="+mn-ea"/>
                        <a:cs typeface="Calibri" panose="020F0502020204030204" pitchFamily="34" charset="0"/>
                      </a:endParaRPr>
                    </a:p>
                  </a:txBody>
                  <a:tcPr marT="0" marB="0"/>
                </a:tc>
                <a:tc>
                  <a:txBody>
                    <a:bodyPr/>
                    <a:lstStyle/>
                    <a:p>
                      <a:pPr indent="-90170" algn="ctr">
                        <a:lnSpc>
                          <a:spcPct val="115000"/>
                        </a:lnSpc>
                        <a:spcAft>
                          <a:spcPts val="1000"/>
                        </a:spcAft>
                      </a:pPr>
                      <a:r>
                        <a:rPr lang="en-US" sz="1600" b="0" kern="1200">
                          <a:solidFill>
                            <a:schemeClr val="tx1"/>
                          </a:solidFill>
                          <a:effectLst/>
                          <a:latin typeface="+mn-lt"/>
                          <a:ea typeface="+mn-ea"/>
                          <a:cs typeface="+mn-cs"/>
                        </a:rPr>
                        <a:t>K2</a:t>
                      </a:r>
                      <a:endParaRPr lang="en-IN" sz="1600" b="0" kern="1200">
                        <a:solidFill>
                          <a:schemeClr val="tx1"/>
                        </a:solidFill>
                        <a:effectLst/>
                        <a:latin typeface="+mn-lt"/>
                        <a:ea typeface="+mn-ea"/>
                        <a:cs typeface="+mn-cs"/>
                      </a:endParaRPr>
                    </a:p>
                  </a:txBody>
                  <a:tcPr marT="0" marB="0"/>
                </a:tc>
                <a:extLst>
                  <a:ext uri="{0D108BD9-81ED-4DB2-BD59-A6C34878D82A}">
                    <a16:rowId xmlns:a16="http://schemas.microsoft.com/office/drawing/2014/main" val="10001"/>
                  </a:ext>
                </a:extLst>
              </a:tr>
              <a:tr h="597140">
                <a:tc>
                  <a:txBody>
                    <a:bodyPr/>
                    <a:lstStyle/>
                    <a:p>
                      <a:pPr marL="0" marR="0" lvl="0" indent="0" algn="ctr" rtl="0">
                        <a:lnSpc>
                          <a:spcPct val="115000"/>
                        </a:lnSpc>
                        <a:spcBef>
                          <a:spcPts val="0"/>
                        </a:spcBef>
                        <a:spcAft>
                          <a:spcPts val="0"/>
                        </a:spcAft>
                        <a:buNone/>
                      </a:pPr>
                      <a:r>
                        <a:rPr lang="en-US" sz="1800" b="1"/>
                        <a:t>CO 3</a:t>
                      </a:r>
                      <a:endParaRPr sz="1800" b="1">
                        <a:latin typeface="Calibri"/>
                        <a:ea typeface="Calibri"/>
                        <a:cs typeface="Calibri"/>
                        <a:sym typeface="Calibri"/>
                      </a:endParaRPr>
                    </a:p>
                  </a:txBody>
                  <a:tcPr marL="68567" marR="68567" marT="0" marB="0"/>
                </a:tc>
                <a:tc>
                  <a:txBody>
                    <a:bodyPr/>
                    <a:lstStyle/>
                    <a:p>
                      <a:pPr indent="-90170">
                        <a:lnSpc>
                          <a:spcPct val="115000"/>
                        </a:lnSpc>
                        <a:spcAft>
                          <a:spcPts val="1000"/>
                        </a:spcAft>
                      </a:pPr>
                      <a:r>
                        <a:rPr lang="en-US" sz="1800" b="0" kern="1200" dirty="0">
                          <a:solidFill>
                            <a:schemeClr val="tx1"/>
                          </a:solidFill>
                          <a:effectLst/>
                          <a:latin typeface="Calibri" panose="020F0502020204030204" pitchFamily="34" charset="0"/>
                          <a:ea typeface="+mn-ea"/>
                          <a:cs typeface="Calibri" panose="020F0502020204030204" pitchFamily="34" charset="0"/>
                        </a:rPr>
                        <a:t>Understand as products integrate defining various analytical process flow.</a:t>
                      </a:r>
                      <a:endParaRPr lang="en-IN" sz="1800" b="0" kern="1200" dirty="0">
                        <a:solidFill>
                          <a:schemeClr val="tx1"/>
                        </a:solidFill>
                        <a:effectLst/>
                        <a:latin typeface="Calibri" panose="020F0502020204030204" pitchFamily="34" charset="0"/>
                        <a:ea typeface="+mn-ea"/>
                        <a:cs typeface="Calibri" panose="020F0502020204030204" pitchFamily="34" charset="0"/>
                      </a:endParaRPr>
                    </a:p>
                  </a:txBody>
                  <a:tcPr marT="0" marB="0"/>
                </a:tc>
                <a:tc>
                  <a:txBody>
                    <a:bodyPr/>
                    <a:lstStyle/>
                    <a:p>
                      <a:pPr indent="-90170" algn="ctr">
                        <a:lnSpc>
                          <a:spcPct val="115000"/>
                        </a:lnSpc>
                        <a:spcAft>
                          <a:spcPts val="1000"/>
                        </a:spcAft>
                      </a:pPr>
                      <a:r>
                        <a:rPr lang="en-US" sz="1600" b="0" kern="1200">
                          <a:solidFill>
                            <a:schemeClr val="tx1"/>
                          </a:solidFill>
                          <a:effectLst/>
                          <a:latin typeface="+mn-lt"/>
                          <a:ea typeface="+mn-ea"/>
                          <a:cs typeface="+mn-cs"/>
                        </a:rPr>
                        <a:t>K2</a:t>
                      </a:r>
                      <a:endParaRPr lang="en-IN" sz="1600" b="0" kern="1200">
                        <a:solidFill>
                          <a:schemeClr val="tx1"/>
                        </a:solidFill>
                        <a:effectLst/>
                        <a:latin typeface="+mn-lt"/>
                        <a:ea typeface="+mn-ea"/>
                        <a:cs typeface="+mn-cs"/>
                      </a:endParaRPr>
                    </a:p>
                  </a:txBody>
                  <a:tcPr marT="0" marB="0"/>
                </a:tc>
                <a:extLst>
                  <a:ext uri="{0D108BD9-81ED-4DB2-BD59-A6C34878D82A}">
                    <a16:rowId xmlns:a16="http://schemas.microsoft.com/office/drawing/2014/main" val="10002"/>
                  </a:ext>
                </a:extLst>
              </a:tr>
              <a:tr h="742975">
                <a:tc>
                  <a:txBody>
                    <a:bodyPr/>
                    <a:lstStyle/>
                    <a:p>
                      <a:pPr marL="0" marR="0" lvl="0" indent="0" algn="ctr" rtl="0">
                        <a:lnSpc>
                          <a:spcPct val="115000"/>
                        </a:lnSpc>
                        <a:spcBef>
                          <a:spcPts val="0"/>
                        </a:spcBef>
                        <a:spcAft>
                          <a:spcPts val="0"/>
                        </a:spcAft>
                        <a:buNone/>
                      </a:pPr>
                      <a:r>
                        <a:rPr lang="en-US" sz="1800" b="1"/>
                        <a:t>CO4</a:t>
                      </a:r>
                      <a:endParaRPr sz="1800" b="1">
                        <a:latin typeface="Calibri"/>
                        <a:ea typeface="Calibri"/>
                        <a:cs typeface="Calibri"/>
                        <a:sym typeface="Calibri"/>
                      </a:endParaRPr>
                    </a:p>
                  </a:txBody>
                  <a:tcPr marL="68567" marR="68567" marT="0" marB="0"/>
                </a:tc>
                <a:tc>
                  <a:txBody>
                    <a:bodyPr/>
                    <a:lstStyle/>
                    <a:p>
                      <a:pPr indent="-90170">
                        <a:lnSpc>
                          <a:spcPct val="115000"/>
                        </a:lnSpc>
                        <a:spcAft>
                          <a:spcPts val="1000"/>
                        </a:spcAft>
                      </a:pPr>
                      <a:r>
                        <a:rPr lang="en-US" sz="1800" b="0" kern="1200" dirty="0">
                          <a:solidFill>
                            <a:schemeClr val="tx1"/>
                          </a:solidFill>
                          <a:effectLst/>
                          <a:latin typeface="Calibri" panose="020F0502020204030204" pitchFamily="34" charset="0"/>
                          <a:ea typeface="+mn-ea"/>
                          <a:cs typeface="Calibri" panose="020F0502020204030204" pitchFamily="34" charset="0"/>
                        </a:rPr>
                        <a:t>Learn the basics of troubleshooting and creating charts using various formatting tools.</a:t>
                      </a:r>
                      <a:endParaRPr lang="en-IN" sz="1800" b="0" kern="1200" dirty="0">
                        <a:solidFill>
                          <a:schemeClr val="tx1"/>
                        </a:solidFill>
                        <a:effectLst/>
                        <a:latin typeface="Calibri" panose="020F0502020204030204" pitchFamily="34" charset="0"/>
                        <a:ea typeface="+mn-ea"/>
                        <a:cs typeface="Calibri" panose="020F0502020204030204" pitchFamily="34" charset="0"/>
                      </a:endParaRPr>
                    </a:p>
                  </a:txBody>
                  <a:tcPr marT="0" marB="0"/>
                </a:tc>
                <a:tc>
                  <a:txBody>
                    <a:bodyPr/>
                    <a:lstStyle/>
                    <a:p>
                      <a:pPr indent="-90170" algn="ctr">
                        <a:lnSpc>
                          <a:spcPct val="115000"/>
                        </a:lnSpc>
                        <a:spcAft>
                          <a:spcPts val="1000"/>
                        </a:spcAft>
                      </a:pPr>
                      <a:r>
                        <a:rPr lang="en-US" sz="1600" b="0" kern="1200">
                          <a:solidFill>
                            <a:schemeClr val="tx1"/>
                          </a:solidFill>
                          <a:effectLst/>
                          <a:latin typeface="+mn-lt"/>
                          <a:ea typeface="+mn-ea"/>
                          <a:cs typeface="+mn-cs"/>
                        </a:rPr>
                        <a:t>K3, K4</a:t>
                      </a:r>
                      <a:endParaRPr lang="en-IN" sz="1600" b="0" kern="1200">
                        <a:solidFill>
                          <a:schemeClr val="tx1"/>
                        </a:solidFill>
                        <a:effectLst/>
                        <a:latin typeface="+mn-lt"/>
                        <a:ea typeface="+mn-ea"/>
                        <a:cs typeface="+mn-cs"/>
                      </a:endParaRPr>
                    </a:p>
                  </a:txBody>
                  <a:tcPr marT="0" marB="0"/>
                </a:tc>
                <a:extLst>
                  <a:ext uri="{0D108BD9-81ED-4DB2-BD59-A6C34878D82A}">
                    <a16:rowId xmlns:a16="http://schemas.microsoft.com/office/drawing/2014/main" val="10003"/>
                  </a:ext>
                </a:extLst>
              </a:tr>
              <a:tr h="824250">
                <a:tc>
                  <a:txBody>
                    <a:bodyPr/>
                    <a:lstStyle/>
                    <a:p>
                      <a:pPr marL="0" marR="0" lvl="0" indent="0" algn="ctr" rtl="0">
                        <a:lnSpc>
                          <a:spcPct val="115000"/>
                        </a:lnSpc>
                        <a:spcBef>
                          <a:spcPts val="0"/>
                        </a:spcBef>
                        <a:spcAft>
                          <a:spcPts val="0"/>
                        </a:spcAft>
                        <a:buNone/>
                      </a:pPr>
                      <a:r>
                        <a:rPr lang="en-US" sz="1800" b="1"/>
                        <a:t>CO 5</a:t>
                      </a:r>
                      <a:endParaRPr sz="1800" b="1">
                        <a:latin typeface="Calibri"/>
                        <a:ea typeface="Calibri"/>
                        <a:cs typeface="Calibri"/>
                        <a:sym typeface="Calibri"/>
                      </a:endParaRPr>
                    </a:p>
                  </a:txBody>
                  <a:tcPr marL="68567" marR="68567" marT="0" marB="0"/>
                </a:tc>
                <a:tc>
                  <a:txBody>
                    <a:bodyPr/>
                    <a:lstStyle/>
                    <a:p>
                      <a:pPr indent="-90170">
                        <a:lnSpc>
                          <a:spcPct val="115000"/>
                        </a:lnSpc>
                        <a:spcAft>
                          <a:spcPts val="1000"/>
                        </a:spcAft>
                      </a:pPr>
                      <a:r>
                        <a:rPr lang="en-US" sz="1800" b="0" kern="1200" dirty="0">
                          <a:solidFill>
                            <a:schemeClr val="tx1"/>
                          </a:solidFill>
                          <a:effectLst/>
                          <a:latin typeface="Calibri" panose="020F0502020204030204" pitchFamily="34" charset="0"/>
                          <a:ea typeface="+mn-ea"/>
                          <a:cs typeface="Calibri" panose="020F0502020204030204" pitchFamily="34" charset="0"/>
                        </a:rPr>
                        <a:t>Learn basics of structuring data and creating dashboard stories adding interactivity dashboard stories.</a:t>
                      </a:r>
                      <a:endParaRPr lang="en-IN" sz="1800" b="0" kern="1200" dirty="0">
                        <a:solidFill>
                          <a:schemeClr val="tx1"/>
                        </a:solidFill>
                        <a:effectLst/>
                        <a:latin typeface="Calibri" panose="020F0502020204030204" pitchFamily="34" charset="0"/>
                        <a:ea typeface="+mn-ea"/>
                        <a:cs typeface="Calibri" panose="020F0502020204030204" pitchFamily="34" charset="0"/>
                      </a:endParaRPr>
                    </a:p>
                  </a:txBody>
                  <a:tcPr marT="0" marB="0"/>
                </a:tc>
                <a:tc>
                  <a:txBody>
                    <a:bodyPr/>
                    <a:lstStyle/>
                    <a:p>
                      <a:pPr indent="-90170" algn="ctr">
                        <a:lnSpc>
                          <a:spcPct val="115000"/>
                        </a:lnSpc>
                        <a:spcAft>
                          <a:spcPts val="1000"/>
                        </a:spcAft>
                      </a:pPr>
                      <a:r>
                        <a:rPr lang="en-US" sz="1600" b="0" kern="1200" dirty="0">
                          <a:solidFill>
                            <a:schemeClr val="tx1"/>
                          </a:solidFill>
                          <a:effectLst/>
                          <a:latin typeface="+mn-lt"/>
                          <a:ea typeface="+mn-ea"/>
                          <a:cs typeface="+mn-cs"/>
                        </a:rPr>
                        <a:t>K5, K6</a:t>
                      </a:r>
                      <a:endParaRPr lang="en-IN" sz="1600" b="0" kern="1200" dirty="0">
                        <a:solidFill>
                          <a:schemeClr val="tx1"/>
                        </a:solidFill>
                        <a:effectLst/>
                        <a:latin typeface="+mn-lt"/>
                        <a:ea typeface="+mn-ea"/>
                        <a:cs typeface="+mn-cs"/>
                      </a:endParaRPr>
                    </a:p>
                  </a:txBody>
                  <a:tcPr marT="0" marB="0"/>
                </a:tc>
                <a:extLst>
                  <a:ext uri="{0D108BD9-81ED-4DB2-BD59-A6C34878D82A}">
                    <a16:rowId xmlns:a16="http://schemas.microsoft.com/office/drawing/2014/main" val="10004"/>
                  </a:ext>
                </a:extLst>
              </a:tr>
            </a:tbl>
          </a:graphicData>
        </a:graphic>
      </p:graphicFrame>
      <p:pic>
        <p:nvPicPr>
          <p:cNvPr id="11" name="Picture 10"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743200" y="76201"/>
            <a:ext cx="91440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spcBef>
                <a:spcPts val="0"/>
              </a:spcBef>
            </a:pPr>
            <a:r>
              <a:rPr lang="en-US" dirty="0">
                <a:ea typeface="Calibri"/>
                <a:cs typeface="Calibri"/>
                <a:sym typeface="Calibri"/>
              </a:rPr>
              <a:t>Course Outcomes</a:t>
            </a:r>
            <a:endParaRPr lang="en-US" dirty="0"/>
          </a:p>
        </p:txBody>
      </p:sp>
      <p:sp>
        <p:nvSpPr>
          <p:cNvPr id="13" name="Footer Placeholder 12"/>
          <p:cNvSpPr>
            <a:spLocks noGrp="1"/>
          </p:cNvSpPr>
          <p:nvPr>
            <p:ph type="ftr" sz="quarter" idx="11"/>
          </p:nvPr>
        </p:nvSpPr>
        <p:spPr>
          <a:xfrm>
            <a:off x="3810000" y="6248401"/>
            <a:ext cx="5029200" cy="365125"/>
          </a:xfrm>
        </p:spPr>
        <p:txBody>
          <a:bodyPr/>
          <a:lstStyle/>
          <a:p>
            <a:r>
              <a:rPr lang="en-US" dirty="0"/>
              <a:t>Ms. Mona Devi             ACSDS0602  BI            Unit  3</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08618-E489-849A-FCD4-56C21062BF0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0A9106B-86E0-6BF5-9B49-CDCD93FFF154}"/>
              </a:ext>
            </a:extLst>
          </p:cNvPr>
          <p:cNvSpPr>
            <a:spLocks noGrp="1"/>
          </p:cNvSpPr>
          <p:nvPr>
            <p:ph type="dt" sz="half" idx="10"/>
          </p:nvPr>
        </p:nvSpPr>
        <p:spPr/>
        <p:txBody>
          <a:bodyPr/>
          <a:lstStyle/>
          <a:p>
            <a:fld id="{53BFAA34-CD80-4219-9862-81CD5D59C5C2}" type="datetime1">
              <a:rPr lang="en-US" smtClean="0"/>
              <a:pPr/>
              <a:t>1/24/2025</a:t>
            </a:fld>
            <a:endParaRPr lang="en-US"/>
          </a:p>
        </p:txBody>
      </p:sp>
      <p:sp>
        <p:nvSpPr>
          <p:cNvPr id="5" name="Footer Placeholder 4">
            <a:extLst>
              <a:ext uri="{FF2B5EF4-FFF2-40B4-BE49-F238E27FC236}">
                <a16:creationId xmlns:a16="http://schemas.microsoft.com/office/drawing/2014/main" id="{3C4C100E-0681-9296-9525-45375A0A8813}"/>
              </a:ext>
            </a:extLst>
          </p:cNvPr>
          <p:cNvSpPr>
            <a:spLocks noGrp="1"/>
          </p:cNvSpPr>
          <p:nvPr>
            <p:ph type="ftr" sz="quarter" idx="11"/>
          </p:nvPr>
        </p:nvSpPr>
        <p:spPr>
          <a:xfrm>
            <a:off x="3657600" y="6356351"/>
            <a:ext cx="5791200" cy="365125"/>
          </a:xfrm>
        </p:spPr>
        <p:txBody>
          <a:bodyPr/>
          <a:lstStyle/>
          <a:p>
            <a:r>
              <a:rPr lang="it-IT" dirty="0"/>
              <a:t>Mona Devi            Unit III</a:t>
            </a:r>
            <a:endParaRPr lang="en-US" dirty="0"/>
          </a:p>
        </p:txBody>
      </p:sp>
      <p:sp>
        <p:nvSpPr>
          <p:cNvPr id="6" name="Slide Number Placeholder 5">
            <a:extLst>
              <a:ext uri="{FF2B5EF4-FFF2-40B4-BE49-F238E27FC236}">
                <a16:creationId xmlns:a16="http://schemas.microsoft.com/office/drawing/2014/main" id="{BC546121-9E36-A94B-0FEA-74A2B88B449E}"/>
              </a:ext>
            </a:extLst>
          </p:cNvPr>
          <p:cNvSpPr>
            <a:spLocks noGrp="1"/>
          </p:cNvSpPr>
          <p:nvPr>
            <p:ph type="sldNum" sz="quarter" idx="12"/>
          </p:nvPr>
        </p:nvSpPr>
        <p:spPr/>
        <p:txBody>
          <a:bodyPr/>
          <a:lstStyle/>
          <a:p>
            <a:fld id="{B6F15528-21DE-4FAA-801E-634DDDAF4B2B}" type="slidenum">
              <a:rPr lang="en-US" smtClean="0"/>
              <a:pPr/>
              <a:t>60</a:t>
            </a:fld>
            <a:endParaRPr lang="en-US" dirty="0"/>
          </a:p>
        </p:txBody>
      </p:sp>
      <p:pic>
        <p:nvPicPr>
          <p:cNvPr id="8" name="Picture 7" descr="A black and red logo&#10;&#10;Description automatically generated">
            <a:extLst>
              <a:ext uri="{FF2B5EF4-FFF2-40B4-BE49-F238E27FC236}">
                <a16:creationId xmlns:a16="http://schemas.microsoft.com/office/drawing/2014/main" id="{4E37A071-8578-B89E-5F12-12F5A46595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F3075192-C83B-8956-FC6F-1758DC8E2321}"/>
              </a:ext>
            </a:extLst>
          </p:cNvPr>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Old Question Papers</a:t>
            </a:r>
          </a:p>
        </p:txBody>
      </p:sp>
      <p:pic>
        <p:nvPicPr>
          <p:cNvPr id="9" name="Picture 8" descr="A screenshot of a computer&#10;&#10;Description automatically generated">
            <a:extLst>
              <a:ext uri="{FF2B5EF4-FFF2-40B4-BE49-F238E27FC236}">
                <a16:creationId xmlns:a16="http://schemas.microsoft.com/office/drawing/2014/main" id="{C09859D4-C92D-E0D7-C944-86A65E158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577975"/>
            <a:ext cx="8126497" cy="4114800"/>
          </a:xfrm>
          <a:prstGeom prst="rect">
            <a:avLst/>
          </a:prstGeom>
        </p:spPr>
      </p:pic>
    </p:spTree>
    <p:extLst>
      <p:ext uri="{BB962C8B-B14F-4D97-AF65-F5344CB8AC3E}">
        <p14:creationId xmlns:p14="http://schemas.microsoft.com/office/powerpoint/2010/main" val="684905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EA40E-5DED-C2D0-F200-FD2AF1E3C98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022746B-3BEA-D361-3596-C3365C8B2AD4}"/>
              </a:ext>
            </a:extLst>
          </p:cNvPr>
          <p:cNvSpPr>
            <a:spLocks noGrp="1"/>
          </p:cNvSpPr>
          <p:nvPr>
            <p:ph type="dt" sz="half" idx="10"/>
          </p:nvPr>
        </p:nvSpPr>
        <p:spPr/>
        <p:txBody>
          <a:bodyPr/>
          <a:lstStyle/>
          <a:p>
            <a:fld id="{53BFAA34-CD80-4219-9862-81CD5D59C5C2}" type="datetime1">
              <a:rPr lang="en-US" smtClean="0"/>
              <a:pPr/>
              <a:t>1/24/2025</a:t>
            </a:fld>
            <a:endParaRPr lang="en-US"/>
          </a:p>
        </p:txBody>
      </p:sp>
      <p:sp>
        <p:nvSpPr>
          <p:cNvPr id="5" name="Footer Placeholder 4">
            <a:extLst>
              <a:ext uri="{FF2B5EF4-FFF2-40B4-BE49-F238E27FC236}">
                <a16:creationId xmlns:a16="http://schemas.microsoft.com/office/drawing/2014/main" id="{42311E81-5EF5-E7F8-BB88-4E094D7DB51D}"/>
              </a:ext>
            </a:extLst>
          </p:cNvPr>
          <p:cNvSpPr>
            <a:spLocks noGrp="1"/>
          </p:cNvSpPr>
          <p:nvPr>
            <p:ph type="ftr" sz="quarter" idx="11"/>
          </p:nvPr>
        </p:nvSpPr>
        <p:spPr>
          <a:xfrm>
            <a:off x="3657600" y="6356351"/>
            <a:ext cx="5791200" cy="365125"/>
          </a:xfrm>
        </p:spPr>
        <p:txBody>
          <a:bodyPr/>
          <a:lstStyle/>
          <a:p>
            <a:r>
              <a:rPr lang="it-IT" dirty="0"/>
              <a:t>Mona Devi            Unit III</a:t>
            </a:r>
            <a:endParaRPr lang="en-US" dirty="0"/>
          </a:p>
        </p:txBody>
      </p:sp>
      <p:sp>
        <p:nvSpPr>
          <p:cNvPr id="6" name="Slide Number Placeholder 5">
            <a:extLst>
              <a:ext uri="{FF2B5EF4-FFF2-40B4-BE49-F238E27FC236}">
                <a16:creationId xmlns:a16="http://schemas.microsoft.com/office/drawing/2014/main" id="{BF0B5A5D-9194-68E3-00A6-C6428E0385FF}"/>
              </a:ext>
            </a:extLst>
          </p:cNvPr>
          <p:cNvSpPr>
            <a:spLocks noGrp="1"/>
          </p:cNvSpPr>
          <p:nvPr>
            <p:ph type="sldNum" sz="quarter" idx="12"/>
          </p:nvPr>
        </p:nvSpPr>
        <p:spPr/>
        <p:txBody>
          <a:bodyPr/>
          <a:lstStyle/>
          <a:p>
            <a:fld id="{B6F15528-21DE-4FAA-801E-634DDDAF4B2B}" type="slidenum">
              <a:rPr lang="en-US" smtClean="0"/>
              <a:pPr/>
              <a:t>61</a:t>
            </a:fld>
            <a:endParaRPr lang="en-US" dirty="0"/>
          </a:p>
        </p:txBody>
      </p:sp>
      <p:pic>
        <p:nvPicPr>
          <p:cNvPr id="8" name="Picture 7" descr="A black and red logo&#10;&#10;Description automatically generated">
            <a:extLst>
              <a:ext uri="{FF2B5EF4-FFF2-40B4-BE49-F238E27FC236}">
                <a16:creationId xmlns:a16="http://schemas.microsoft.com/office/drawing/2014/main" id="{05D6D1C7-3FD8-C1E1-1F63-31F743894A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72D4715E-3E41-3513-F97C-801B1B673A45}"/>
              </a:ext>
            </a:extLst>
          </p:cNvPr>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Old Question Papers</a:t>
            </a:r>
          </a:p>
        </p:txBody>
      </p:sp>
      <p:pic>
        <p:nvPicPr>
          <p:cNvPr id="9" name="Picture 8" descr="A white paper with black text&#10;&#10;Description automatically generated">
            <a:extLst>
              <a:ext uri="{FF2B5EF4-FFF2-40B4-BE49-F238E27FC236}">
                <a16:creationId xmlns:a16="http://schemas.microsoft.com/office/drawing/2014/main" id="{A1D85BC1-8654-7965-302E-5142A4295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030047"/>
            <a:ext cx="7772400" cy="4913553"/>
          </a:xfrm>
          <a:prstGeom prst="rect">
            <a:avLst/>
          </a:prstGeom>
        </p:spPr>
      </p:pic>
    </p:spTree>
    <p:extLst>
      <p:ext uri="{BB962C8B-B14F-4D97-AF65-F5344CB8AC3E}">
        <p14:creationId xmlns:p14="http://schemas.microsoft.com/office/powerpoint/2010/main" val="344108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DCFC5-AE9F-F50A-835B-BD328481377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9F30613-FB9D-2856-D515-C5E252A454B5}"/>
              </a:ext>
            </a:extLst>
          </p:cNvPr>
          <p:cNvSpPr>
            <a:spLocks noGrp="1"/>
          </p:cNvSpPr>
          <p:nvPr>
            <p:ph type="dt" sz="half" idx="10"/>
          </p:nvPr>
        </p:nvSpPr>
        <p:spPr/>
        <p:txBody>
          <a:bodyPr/>
          <a:lstStyle/>
          <a:p>
            <a:fld id="{53BFAA34-CD80-4219-9862-81CD5D59C5C2}" type="datetime1">
              <a:rPr lang="en-US" smtClean="0"/>
              <a:pPr/>
              <a:t>1/24/2025</a:t>
            </a:fld>
            <a:endParaRPr lang="en-US"/>
          </a:p>
        </p:txBody>
      </p:sp>
      <p:sp>
        <p:nvSpPr>
          <p:cNvPr id="5" name="Footer Placeholder 4">
            <a:extLst>
              <a:ext uri="{FF2B5EF4-FFF2-40B4-BE49-F238E27FC236}">
                <a16:creationId xmlns:a16="http://schemas.microsoft.com/office/drawing/2014/main" id="{1BC1FCBC-0D3E-3982-1EB1-7EBACF79FF3F}"/>
              </a:ext>
            </a:extLst>
          </p:cNvPr>
          <p:cNvSpPr>
            <a:spLocks noGrp="1"/>
          </p:cNvSpPr>
          <p:nvPr>
            <p:ph type="ftr" sz="quarter" idx="11"/>
          </p:nvPr>
        </p:nvSpPr>
        <p:spPr>
          <a:xfrm>
            <a:off x="3657600" y="6356351"/>
            <a:ext cx="5791200" cy="365125"/>
          </a:xfrm>
        </p:spPr>
        <p:txBody>
          <a:bodyPr/>
          <a:lstStyle/>
          <a:p>
            <a:r>
              <a:rPr lang="it-IT" dirty="0"/>
              <a:t>Mona Devi            Unit III</a:t>
            </a:r>
            <a:endParaRPr lang="en-US" dirty="0"/>
          </a:p>
        </p:txBody>
      </p:sp>
      <p:sp>
        <p:nvSpPr>
          <p:cNvPr id="6" name="Slide Number Placeholder 5">
            <a:extLst>
              <a:ext uri="{FF2B5EF4-FFF2-40B4-BE49-F238E27FC236}">
                <a16:creationId xmlns:a16="http://schemas.microsoft.com/office/drawing/2014/main" id="{B90D7ACD-B0B1-F85D-4FDD-E9BF1F03A9EC}"/>
              </a:ext>
            </a:extLst>
          </p:cNvPr>
          <p:cNvSpPr>
            <a:spLocks noGrp="1"/>
          </p:cNvSpPr>
          <p:nvPr>
            <p:ph type="sldNum" sz="quarter" idx="12"/>
          </p:nvPr>
        </p:nvSpPr>
        <p:spPr/>
        <p:txBody>
          <a:bodyPr/>
          <a:lstStyle/>
          <a:p>
            <a:fld id="{B6F15528-21DE-4FAA-801E-634DDDAF4B2B}" type="slidenum">
              <a:rPr lang="en-US" smtClean="0"/>
              <a:pPr/>
              <a:t>62</a:t>
            </a:fld>
            <a:endParaRPr lang="en-US" dirty="0"/>
          </a:p>
        </p:txBody>
      </p:sp>
      <p:pic>
        <p:nvPicPr>
          <p:cNvPr id="8" name="Picture 7" descr="A black and red logo&#10;&#10;Description automatically generated">
            <a:extLst>
              <a:ext uri="{FF2B5EF4-FFF2-40B4-BE49-F238E27FC236}">
                <a16:creationId xmlns:a16="http://schemas.microsoft.com/office/drawing/2014/main" id="{7449E826-3D3C-F80E-03FC-E7F12A823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BA8A1CF8-A8D6-24C6-B80B-1036854B8758}"/>
              </a:ext>
            </a:extLst>
          </p:cNvPr>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Old Question Papers</a:t>
            </a:r>
          </a:p>
        </p:txBody>
      </p:sp>
      <p:pic>
        <p:nvPicPr>
          <p:cNvPr id="2" name="Picture 1">
            <a:extLst>
              <a:ext uri="{FF2B5EF4-FFF2-40B4-BE49-F238E27FC236}">
                <a16:creationId xmlns:a16="http://schemas.microsoft.com/office/drawing/2014/main" id="{E5162611-2B8D-0DA5-A664-468BBEC38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194" y="1228783"/>
            <a:ext cx="7772400" cy="4813183"/>
          </a:xfrm>
          <a:prstGeom prst="rect">
            <a:avLst/>
          </a:prstGeom>
        </p:spPr>
      </p:pic>
    </p:spTree>
    <p:extLst>
      <p:ext uri="{BB962C8B-B14F-4D97-AF65-F5344CB8AC3E}">
        <p14:creationId xmlns:p14="http://schemas.microsoft.com/office/powerpoint/2010/main" val="3818516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91AD2-0698-3865-B9F4-38162DA50AB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BC0962C-79CE-F97A-42D8-E59A5393EEA8}"/>
              </a:ext>
            </a:extLst>
          </p:cNvPr>
          <p:cNvSpPr>
            <a:spLocks noGrp="1"/>
          </p:cNvSpPr>
          <p:nvPr>
            <p:ph type="dt" sz="half" idx="10"/>
          </p:nvPr>
        </p:nvSpPr>
        <p:spPr/>
        <p:txBody>
          <a:bodyPr/>
          <a:lstStyle/>
          <a:p>
            <a:fld id="{53BFAA34-CD80-4219-9862-81CD5D59C5C2}" type="datetime1">
              <a:rPr lang="en-US" smtClean="0"/>
              <a:pPr/>
              <a:t>1/24/2025</a:t>
            </a:fld>
            <a:endParaRPr lang="en-US"/>
          </a:p>
        </p:txBody>
      </p:sp>
      <p:sp>
        <p:nvSpPr>
          <p:cNvPr id="5" name="Footer Placeholder 4">
            <a:extLst>
              <a:ext uri="{FF2B5EF4-FFF2-40B4-BE49-F238E27FC236}">
                <a16:creationId xmlns:a16="http://schemas.microsoft.com/office/drawing/2014/main" id="{886A04E7-2BE2-5C5D-675C-74B69BD55248}"/>
              </a:ext>
            </a:extLst>
          </p:cNvPr>
          <p:cNvSpPr>
            <a:spLocks noGrp="1"/>
          </p:cNvSpPr>
          <p:nvPr>
            <p:ph type="ftr" sz="quarter" idx="11"/>
          </p:nvPr>
        </p:nvSpPr>
        <p:spPr>
          <a:xfrm>
            <a:off x="3657600" y="6356351"/>
            <a:ext cx="5791200" cy="365125"/>
          </a:xfrm>
        </p:spPr>
        <p:txBody>
          <a:bodyPr/>
          <a:lstStyle/>
          <a:p>
            <a:r>
              <a:rPr lang="it-IT" dirty="0"/>
              <a:t>Mona Devi            Unit III</a:t>
            </a:r>
            <a:endParaRPr lang="en-US" dirty="0"/>
          </a:p>
        </p:txBody>
      </p:sp>
      <p:sp>
        <p:nvSpPr>
          <p:cNvPr id="6" name="Slide Number Placeholder 5">
            <a:extLst>
              <a:ext uri="{FF2B5EF4-FFF2-40B4-BE49-F238E27FC236}">
                <a16:creationId xmlns:a16="http://schemas.microsoft.com/office/drawing/2014/main" id="{A8CFB9B0-D425-A120-6924-9751CE827611}"/>
              </a:ext>
            </a:extLst>
          </p:cNvPr>
          <p:cNvSpPr>
            <a:spLocks noGrp="1"/>
          </p:cNvSpPr>
          <p:nvPr>
            <p:ph type="sldNum" sz="quarter" idx="12"/>
          </p:nvPr>
        </p:nvSpPr>
        <p:spPr/>
        <p:txBody>
          <a:bodyPr/>
          <a:lstStyle/>
          <a:p>
            <a:fld id="{B6F15528-21DE-4FAA-801E-634DDDAF4B2B}" type="slidenum">
              <a:rPr lang="en-US" smtClean="0"/>
              <a:pPr/>
              <a:t>63</a:t>
            </a:fld>
            <a:endParaRPr lang="en-US" dirty="0"/>
          </a:p>
        </p:txBody>
      </p:sp>
      <p:pic>
        <p:nvPicPr>
          <p:cNvPr id="8" name="Picture 7" descr="A black and red logo&#10;&#10;Description automatically generated">
            <a:extLst>
              <a:ext uri="{FF2B5EF4-FFF2-40B4-BE49-F238E27FC236}">
                <a16:creationId xmlns:a16="http://schemas.microsoft.com/office/drawing/2014/main" id="{449D6041-8AED-5973-A73E-8749C4AAE8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a:extLst>
              <a:ext uri="{FF2B5EF4-FFF2-40B4-BE49-F238E27FC236}">
                <a16:creationId xmlns:a16="http://schemas.microsoft.com/office/drawing/2014/main" id="{EA5AFA1B-6CDC-3755-1C74-FB4A754D7F58}"/>
              </a:ext>
            </a:extLst>
          </p:cNvPr>
          <p:cNvSpPr txBox="1">
            <a:spLocks/>
          </p:cNvSpPr>
          <p:nvPr/>
        </p:nvSpPr>
        <p:spPr>
          <a:xfrm>
            <a:off x="2286000" y="76201"/>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Old Question Papers</a:t>
            </a:r>
          </a:p>
        </p:txBody>
      </p:sp>
      <p:pic>
        <p:nvPicPr>
          <p:cNvPr id="2" name="Picture 1" descr="A white paper with black text&#10;&#10;Description automatically generated">
            <a:extLst>
              <a:ext uri="{FF2B5EF4-FFF2-40B4-BE49-F238E27FC236}">
                <a16:creationId xmlns:a16="http://schemas.microsoft.com/office/drawing/2014/main" id="{0BBF50CA-86D6-6200-A6C6-E2A97457E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003902"/>
            <a:ext cx="7772400" cy="5136547"/>
          </a:xfrm>
          <a:prstGeom prst="rect">
            <a:avLst/>
          </a:prstGeom>
        </p:spPr>
      </p:pic>
    </p:spTree>
    <p:extLst>
      <p:ext uri="{BB962C8B-B14F-4D97-AF65-F5344CB8AC3E}">
        <p14:creationId xmlns:p14="http://schemas.microsoft.com/office/powerpoint/2010/main" val="3373019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9" name="Content Placeholder 8"/>
          <p:cNvSpPr>
            <a:spLocks noGrp="1"/>
          </p:cNvSpPr>
          <p:nvPr>
            <p:ph idx="1"/>
          </p:nvPr>
        </p:nvSpPr>
        <p:spPr>
          <a:xfrm>
            <a:off x="4267200" y="3048000"/>
            <a:ext cx="3805016" cy="1107996"/>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solidFill>
                  <a:srgbClr val="FF0000"/>
                </a:solidFill>
              </a:rPr>
              <a:t>Thank You</a:t>
            </a:r>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0"/>
            <a:ext cx="9677400" cy="8381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References</a:t>
            </a:r>
          </a:p>
        </p:txBody>
      </p:sp>
    </p:spTree>
    <p:extLst>
      <p:ext uri="{BB962C8B-B14F-4D97-AF65-F5344CB8AC3E}">
        <p14:creationId xmlns:p14="http://schemas.microsoft.com/office/powerpoint/2010/main" val="2555220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143000"/>
            <a:ext cx="11379200" cy="5213350"/>
          </a:xfrm>
        </p:spPr>
        <p:txBody>
          <a:bodyPr>
            <a:normAutofit/>
          </a:bodyPr>
          <a:lstStyle/>
          <a:p>
            <a:pPr algn="just"/>
            <a:r>
              <a:rPr lang="en-US" sz="2400" dirty="0"/>
              <a:t>Debug and troubleshoot installation and configuration of tableau. </a:t>
            </a:r>
          </a:p>
          <a:p>
            <a:pPr algn="just"/>
            <a:r>
              <a:rPr lang="en-US" sz="2400" dirty="0"/>
              <a:t>Connecting data file formats  to tableau</a:t>
            </a:r>
          </a:p>
          <a:p>
            <a:pPr algn="just"/>
            <a:r>
              <a:rPr lang="en-US" sz="2400" dirty="0"/>
              <a:t>Creating different charts</a:t>
            </a:r>
          </a:p>
          <a:p>
            <a:pPr algn="just"/>
            <a:r>
              <a:rPr lang="en-IN" sz="2400" dirty="0"/>
              <a:t>Perform basic tableau calculations</a:t>
            </a:r>
            <a:endParaRPr lang="en-US" sz="2400" dirty="0"/>
          </a:p>
          <a:p>
            <a:pPr algn="just"/>
            <a:r>
              <a:rPr lang="en-US" sz="2400" dirty="0"/>
              <a:t>Formatting visualizations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7</a:t>
            </a:fld>
            <a:endParaRPr lang="en-US"/>
          </a:p>
        </p:txBody>
      </p:sp>
      <p:pic>
        <p:nvPicPr>
          <p:cNvPr id="9" name="Picture 8"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p:cNvSpPr txBox="1">
            <a:spLocks/>
          </p:cNvSpPr>
          <p:nvPr/>
        </p:nvSpPr>
        <p:spPr>
          <a:xfrm>
            <a:off x="2514600" y="76200"/>
            <a:ext cx="93726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Content</a:t>
            </a:r>
          </a:p>
        </p:txBody>
      </p:sp>
      <p:sp>
        <p:nvSpPr>
          <p:cNvPr id="13" name="Footer Placeholder 12"/>
          <p:cNvSpPr>
            <a:spLocks noGrp="1"/>
          </p:cNvSpPr>
          <p:nvPr>
            <p:ph type="ftr" sz="quarter" idx="11"/>
          </p:nvPr>
        </p:nvSpPr>
        <p:spPr>
          <a:xfrm>
            <a:off x="3810000" y="6248401"/>
            <a:ext cx="5029200" cy="365125"/>
          </a:xfrm>
        </p:spPr>
        <p:txBody>
          <a:bodyPr/>
          <a:lstStyle/>
          <a:p>
            <a:r>
              <a:rPr lang="en-US" dirty="0"/>
              <a:t>Ms. Mona Devi             ACSDS0602  BI            Unit  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11684000" cy="5105400"/>
          </a:xfrm>
        </p:spPr>
        <p:txBody>
          <a:bodyPr>
            <a:normAutofit/>
          </a:bodyPr>
          <a:lstStyle/>
          <a:p>
            <a:pPr algn="just"/>
            <a:r>
              <a:rPr lang="en-US" sz="1800" dirty="0"/>
              <a:t>This course introduces data visualization theories, techniques, and tools particularly for analyzing and presenting business data. Students will design, develop, and evaluate effective visualizations and dashboards, using various development tools.</a:t>
            </a:r>
          </a:p>
          <a:p>
            <a:pPr algn="just"/>
            <a:r>
              <a:rPr lang="en-US" sz="1800" dirty="0"/>
              <a:t>This course focuses on how business intelligence in Tableau uses business analytics tools that make it easy to combine data from multiple sources, analyze and visualize information. It helps trainees in making more informed and better decisions to guide the business. After the completion of the course trainee will be through with all the concepts of business intelligence and Tableau.</a:t>
            </a:r>
          </a:p>
          <a:p>
            <a:pPr algn="just"/>
            <a:r>
              <a:rPr lang="en-US" sz="1800" dirty="0"/>
              <a:t>The objective of this course is to assist the folks in running a business strategically. One of the main objectives of this training is to train you on all the concepts that are related to business intelligence and Tableau. The purpose of the Business Intelligence using Tableau training program is to support better business decision-making. Topics like BI – Business Intelligence, Business Intelligence with Tableau, are covered in the training program.</a:t>
            </a:r>
          </a:p>
          <a:p>
            <a:pPr algn="just"/>
            <a:endParaRPr lang="en-US" sz="18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dirty="0"/>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362200" y="76200"/>
            <a:ext cx="93726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Course Objective</a:t>
            </a:r>
          </a:p>
        </p:txBody>
      </p:sp>
      <p:sp>
        <p:nvSpPr>
          <p:cNvPr id="12" name="Footer Placeholder 12"/>
          <p:cNvSpPr>
            <a:spLocks noGrp="1"/>
          </p:cNvSpPr>
          <p:nvPr>
            <p:ph type="ftr" sz="quarter" idx="11"/>
          </p:nvPr>
        </p:nvSpPr>
        <p:spPr>
          <a:xfrm>
            <a:off x="3810000" y="6248401"/>
            <a:ext cx="5029200" cy="365125"/>
          </a:xfrm>
        </p:spPr>
        <p:txBody>
          <a:bodyPr/>
          <a:lstStyle/>
          <a:p>
            <a:r>
              <a:rPr lang="en-US" dirty="0"/>
              <a:t>Ms. Mona Devi             ACSDS0602  BI            Unit  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11684000" cy="4876800"/>
          </a:xfrm>
        </p:spPr>
        <p:txBody>
          <a:bodyPr>
            <a:normAutofit/>
          </a:bodyPr>
          <a:lstStyle/>
          <a:p>
            <a:pPr algn="just"/>
            <a:r>
              <a:rPr lang="en-US" sz="1800" dirty="0"/>
              <a:t>Business intelligence (BI) is essentially the collection of tools and processes that are used to gather data and turn it into meaningful information that people can use to make better decisions. Using Excel, you can create powerful reports, scorecards, and dashboards. You can bring data into Excel, sort, and organize data, and use it to create reports and scorecards. You can also use powerful analytic capabilities in Excel to visualize and explore data. Through these tutorials, we are going to understand business intelligence and data visualization using the Tableau tool. This training will help you learn about.</a:t>
            </a:r>
          </a:p>
          <a:p>
            <a:pPr algn="just"/>
            <a:r>
              <a:rPr lang="en-US" sz="1800" dirty="0"/>
              <a:t>This course introduces data visualization theories, techniques, and tools particularly for analyzing and presenting business data. Students will design, develop, and evaluate effective visualizations and dashboards, using various development tools.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7" descr="A black and red logo&#10;&#10;Description automatically generated">
            <a:extLst>
              <a:ext uri="{FF2B5EF4-FFF2-40B4-BE49-F238E27FC236}">
                <a16:creationId xmlns:a16="http://schemas.microsoft.com/office/drawing/2014/main" id="{1031CDC9-A15C-5FA6-BEB3-FAC8C829E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Title 1"/>
          <p:cNvSpPr txBox="1">
            <a:spLocks/>
          </p:cNvSpPr>
          <p:nvPr/>
        </p:nvSpPr>
        <p:spPr>
          <a:xfrm>
            <a:off x="2286000" y="76200"/>
            <a:ext cx="93726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800"/>
            </a:lvl1pPr>
          </a:lstStyle>
          <a:p>
            <a:pPr lvl="0">
              <a:defRPr/>
            </a:pPr>
            <a:r>
              <a:rPr lang="en-US" dirty="0"/>
              <a:t>Course Outcome</a:t>
            </a:r>
          </a:p>
        </p:txBody>
      </p:sp>
      <p:sp>
        <p:nvSpPr>
          <p:cNvPr id="12" name="Footer Placeholder 12"/>
          <p:cNvSpPr>
            <a:spLocks noGrp="1"/>
          </p:cNvSpPr>
          <p:nvPr>
            <p:ph type="ftr" sz="quarter" idx="11"/>
          </p:nvPr>
        </p:nvSpPr>
        <p:spPr>
          <a:xfrm>
            <a:off x="3810000" y="6248401"/>
            <a:ext cx="5029200" cy="365125"/>
          </a:xfrm>
        </p:spPr>
        <p:txBody>
          <a:bodyPr/>
          <a:lstStyle/>
          <a:p>
            <a:r>
              <a:rPr lang="en-US" dirty="0"/>
              <a:t>Ms. Mona Devi             ACSDS0602  BI            Unit  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3417</TotalTime>
  <Words>6088</Words>
  <Application>Microsoft Office PowerPoint</Application>
  <PresentationFormat>Widescreen</PresentationFormat>
  <Paragraphs>638</Paragraphs>
  <Slides>64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Times New Roman</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mona khokhar</cp:lastModifiedBy>
  <cp:revision>82</cp:revision>
  <dcterms:created xsi:type="dcterms:W3CDTF">2006-08-16T00:00:00Z</dcterms:created>
  <dcterms:modified xsi:type="dcterms:W3CDTF">2025-01-24T05:50:27Z</dcterms:modified>
</cp:coreProperties>
</file>